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20966" y="9260027"/>
            <a:ext cx="121885" cy="18745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Relationship Id="rId3" Type="http://schemas.openxmlformats.org/officeDocument/2006/relationships/image" Target="../media/image14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Relationship Id="rId3" Type="http://schemas.openxmlformats.org/officeDocument/2006/relationships/image" Target="../media/image17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Relationship Id="rId3" Type="http://schemas.openxmlformats.org/officeDocument/2006/relationships/image" Target="../media/image7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Relationship Id="rId3" Type="http://schemas.openxmlformats.org/officeDocument/2006/relationships/image" Target="../media/image9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Relationship Id="rId3" Type="http://schemas.openxmlformats.org/officeDocument/2006/relationships/image" Target="../media/image1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54380" y="3998976"/>
            <a:ext cx="6586728" cy="33116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44500" y="442468"/>
            <a:ext cx="6886575" cy="38246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1270">
              <a:lnSpc>
                <a:spcPct val="100000"/>
              </a:lnSpc>
            </a:pPr>
            <a:r>
              <a:rPr dirty="0" smtClean="0" sz="1400" b="1">
                <a:solidFill>
                  <a:srgbClr val="006FC0"/>
                </a:solidFill>
                <a:latin typeface="Times New Roman"/>
                <a:cs typeface="Times New Roman"/>
              </a:rPr>
              <a:t>Lecture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7: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wer </a:t>
            </a:r>
            <a:r>
              <a:rPr dirty="0" smtClean="0" sz="1400" spc="-2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solidFill>
                  <a:srgbClr val="006FC0"/>
                </a:solidFill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plifie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9"/>
              </a:spcBef>
            </a:pPr>
            <a:endParaRPr sz="950"/>
          </a:p>
          <a:p>
            <a:pPr marL="241300" indent="-228600">
              <a:lnSpc>
                <a:spcPct val="100000"/>
              </a:lnSpc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se 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ob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d.</a:t>
            </a:r>
            <a:endParaRPr sz="1400">
              <a:latin typeface="Times New Roman"/>
              <a:cs typeface="Times New Roman"/>
            </a:endParaRPr>
          </a:p>
          <a:p>
            <a:pPr lvl="1" marL="419100" indent="-227329">
              <a:lnSpc>
                <a:spcPct val="100000"/>
              </a:lnSpc>
              <a:spcBef>
                <a:spcPts val="170"/>
              </a:spcBef>
              <a:buFont typeface="Wingdings"/>
              <a:buChar char=""/>
              <a:tabLst>
                <a:tab pos="4191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ust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ir 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180"/>
              </a:spcBef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fie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 lvl="1" marL="419100" marR="21590" indent="-227329">
              <a:lnSpc>
                <a:spcPct val="110000"/>
              </a:lnSpc>
              <a:buFont typeface="Wingdings"/>
              <a:buChar char=""/>
              <a:tabLst>
                <a:tab pos="4191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1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uch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1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ier.</a:t>
            </a:r>
            <a:endParaRPr sz="1400">
              <a:latin typeface="Times New Roman"/>
              <a:cs typeface="Times New Roman"/>
            </a:endParaRPr>
          </a:p>
          <a:p>
            <a:pPr marL="241300" marR="14604" indent="-228600">
              <a:lnSpc>
                <a:spcPts val="1860"/>
              </a:lnSpc>
              <a:spcBef>
                <a:spcPts val="80"/>
              </a:spcBef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ure,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ill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ses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s: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B,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B,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cl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C.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5"/>
              </a:spcBef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ers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ally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used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unic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ons </a:t>
            </a:r>
            <a:r>
              <a:rPr dirty="0" smtClean="0" sz="1400" spc="-1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re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ver </a:t>
            </a:r>
            <a:r>
              <a:rPr dirty="0" smtClean="0" sz="1400" spc="-10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155"/>
              </a:spcBef>
            </a:pPr>
            <a:r>
              <a:rPr dirty="0" smtClean="0" sz="1400" b="1">
                <a:latin typeface="Times New Roman"/>
                <a:cs typeface="Times New Roman"/>
              </a:rPr>
              <a:t>tr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itter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s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5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k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rs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r</a:t>
            </a:r>
            <a:r>
              <a:rPr dirty="0" smtClean="0" sz="1400" spc="10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r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s</a:t>
            </a:r>
            <a:r>
              <a:rPr dirty="0" smtClean="0" sz="1400" spc="-10" i="1">
                <a:latin typeface="Times New Roman"/>
                <a:cs typeface="Times New Roman"/>
              </a:rPr>
              <a:t>m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g</a:t>
            </a:r>
            <a:r>
              <a:rPr dirty="0" smtClean="0" sz="1400" spc="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10" i="1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46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dirty="0" smtClean="0" sz="1400" b="1">
                <a:solidFill>
                  <a:srgbClr val="006FC0"/>
                </a:solidFill>
                <a:latin typeface="Times New Roman"/>
                <a:cs typeface="Times New Roman"/>
              </a:rPr>
              <a:t>7.1 The </a:t>
            </a:r>
            <a:r>
              <a:rPr dirty="0" smtClean="0" sz="1400" spc="-25" b="1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ss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er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solidFill>
                  <a:srgbClr val="006FC0"/>
                </a:solidFill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plifier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21"/>
              </a:spcBef>
            </a:pPr>
            <a:endParaRPr sz="750"/>
          </a:p>
          <a:p>
            <a:pPr marL="241300" marR="13335" indent="-228600">
              <a:lnSpc>
                <a:spcPct val="111400"/>
              </a:lnSpc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2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ely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near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3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2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Cambria Math"/>
                <a:cs typeface="Cambria Math"/>
              </a:rPr>
              <a:t>°</a:t>
            </a:r>
            <a:r>
              <a:rPr dirty="0" smtClean="0" sz="1400" spc="4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cle.</a:t>
            </a:r>
            <a:endParaRPr sz="1400">
              <a:latin typeface="Times New Roman"/>
              <a:cs typeface="Times New Roman"/>
            </a:endParaRPr>
          </a:p>
          <a:p>
            <a:pPr marL="241300" marR="16510" indent="-228600">
              <a:lnSpc>
                <a:spcPct val="109300"/>
              </a:lnSpc>
              <a:spcBef>
                <a:spcPts val="35"/>
              </a:spcBef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-p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ust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5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5">
                <a:latin typeface="Times New Roman"/>
                <a:cs typeface="Times New Roman"/>
              </a:rPr>
              <a:t>7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7242936"/>
            <a:ext cx="6882130" cy="7493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518795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7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1: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imum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lass A output oc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urs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the </a:t>
            </a:r>
            <a:r>
              <a:rPr dirty="0" smtClean="0" sz="1200" spc="5">
                <a:latin typeface="Times New Roman"/>
                <a:cs typeface="Times New Roman"/>
              </a:rPr>
              <a:t>Q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point is c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red on the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load line.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16"/>
              </a:spcBef>
            </a:pPr>
            <a:endParaRPr sz="650"/>
          </a:p>
          <a:p>
            <a:pPr marL="239395" marR="12700" indent="-227329">
              <a:lnSpc>
                <a:spcPct val="11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6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ai</a:t>
            </a: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-6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wer</a:t>
            </a:r>
            <a:r>
              <a:rPr dirty="0" smtClean="0" sz="1400" spc="-7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ain</a:t>
            </a:r>
            <a:r>
              <a:rPr dirty="0" smtClean="0" sz="1400" spc="-7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19045" y="8005826"/>
            <a:ext cx="101219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𝑨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𝑷</a:t>
            </a:r>
            <a:r>
              <a:rPr dirty="0" smtClean="0" baseline="-16666" sz="1500" spc="-15">
                <a:latin typeface="Cambria Math"/>
                <a:cs typeface="Cambria Math"/>
              </a:rPr>
              <a:t>𝑳</a:t>
            </a:r>
            <a:r>
              <a:rPr dirty="0" smtClean="0" baseline="1984" sz="2100" spc="-15">
                <a:latin typeface="Cambria Math"/>
                <a:cs typeface="Cambria Math"/>
              </a:rPr>
              <a:t>⁄</a:t>
            </a:r>
            <a:r>
              <a:rPr dirty="0" smtClean="0" sz="1400" spc="-10">
                <a:latin typeface="Cambria Math"/>
                <a:cs typeface="Cambria Math"/>
              </a:rPr>
              <a:t>𝑷</a:t>
            </a:r>
            <a:r>
              <a:rPr dirty="0" smtClean="0" baseline="-16666" sz="1500" spc="-15">
                <a:latin typeface="Cambria Math"/>
                <a:cs typeface="Cambria Math"/>
              </a:rPr>
              <a:t>𝒊�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50104" y="8005826"/>
            <a:ext cx="10661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Eq</a:t>
            </a:r>
            <a:r>
              <a:rPr dirty="0" smtClean="0" sz="1400" spc="-10">
                <a:latin typeface="Cambria Math"/>
                <a:cs typeface="Cambria Math"/>
              </a:rPr>
              <a:t>u</a:t>
            </a:r>
            <a:r>
              <a:rPr dirty="0" smtClean="0" sz="1400" spc="0">
                <a:latin typeface="Cambria Math"/>
                <a:cs typeface="Cambria Math"/>
              </a:rPr>
              <a:t>at</a:t>
            </a:r>
            <a:r>
              <a:rPr dirty="0" smtClean="0" sz="1400" spc="-10">
                <a:latin typeface="Cambria Math"/>
                <a:cs typeface="Cambria Math"/>
              </a:rPr>
              <a:t>i</a:t>
            </a:r>
            <a:r>
              <a:rPr dirty="0" smtClean="0" sz="1400" spc="0">
                <a:latin typeface="Cambria Math"/>
                <a:cs typeface="Cambria Math"/>
              </a:rPr>
              <a:t>on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7</a:t>
            </a:r>
            <a:r>
              <a:rPr dirty="0" smtClean="0" sz="1400" spc="0">
                <a:latin typeface="Cambria Math"/>
                <a:cs typeface="Cambria Math"/>
              </a:rPr>
              <a:t>–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00" y="8226806"/>
            <a:ext cx="6883400" cy="7588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39395" marR="12700">
              <a:lnSpc>
                <a:spcPct val="12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𝐴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 </a:t>
            </a:r>
            <a:r>
              <a:rPr dirty="0" smtClean="0" sz="1400" spc="-10">
                <a:latin typeface="Times New Roman"/>
                <a:cs typeface="Times New Roman"/>
              </a:rPr>
              <a:t>is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ain,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𝐿</a:t>
            </a:r>
            <a:r>
              <a:rPr dirty="0" smtClean="0" sz="1400" spc="-10">
                <a:latin typeface="Times New Roman"/>
                <a:cs typeface="Times New Roman"/>
              </a:rPr>
              <a:t>is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5">
                <a:latin typeface="Cambria Math"/>
                <a:cs typeface="Cambria Math"/>
              </a:rPr>
              <a:t>�</a:t>
            </a:r>
            <a:r>
              <a:rPr dirty="0" smtClean="0" baseline="-16666" sz="1500" spc="-22">
                <a:latin typeface="Cambria Math"/>
                <a:cs typeface="Cambria Math"/>
              </a:rPr>
              <a:t>𝑖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 de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fier.</a:t>
            </a:r>
            <a:endParaRPr sz="140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spcBef>
                <a:spcPts val="16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wer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ain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g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33701" y="9008567"/>
            <a:ext cx="145669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𝑨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𝑨</a:t>
            </a:r>
            <a:r>
              <a:rPr dirty="0" smtClean="0" baseline="27777" sz="1500" spc="75">
                <a:latin typeface="Cambria Math"/>
                <a:cs typeface="Cambria Math"/>
              </a:rPr>
              <a:t>�</a:t>
            </a:r>
            <a:r>
              <a:rPr dirty="0" smtClean="0" baseline="-16666" sz="1500" spc="75">
                <a:latin typeface="Cambria Math"/>
                <a:cs typeface="Cambria Math"/>
              </a:rPr>
              <a:t>�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𝑹</a:t>
            </a:r>
            <a:r>
              <a:rPr dirty="0" smtClean="0" baseline="-16666" sz="1500" spc="-15">
                <a:latin typeface="Cambria Math"/>
                <a:cs typeface="Cambria Math"/>
              </a:rPr>
              <a:t>𝒊</a:t>
            </a:r>
            <a:r>
              <a:rPr dirty="0" smtClean="0" baseline="-16666" sz="1500" spc="60">
                <a:latin typeface="Cambria Math"/>
                <a:cs typeface="Cambria Math"/>
              </a:rPr>
              <a:t>�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𝑹</a:t>
            </a:r>
            <a:r>
              <a:rPr dirty="0" smtClean="0" baseline="-16666" sz="1500" spc="-15">
                <a:latin typeface="Cambria Math"/>
                <a:cs typeface="Cambria Math"/>
              </a:rPr>
              <a:t>𝑳</a:t>
            </a:r>
            <a:r>
              <a:rPr dirty="0" smtClean="0" baseline="1984" sz="2100" spc="-15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57725" y="9008567"/>
            <a:ext cx="10661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E</a:t>
            </a:r>
            <a:r>
              <a:rPr dirty="0" smtClean="0" sz="1400" spc="-20">
                <a:latin typeface="Cambria Math"/>
                <a:cs typeface="Cambria Math"/>
              </a:rPr>
              <a:t>q</a:t>
            </a:r>
            <a:r>
              <a:rPr dirty="0" smtClean="0" sz="1400" spc="0">
                <a:latin typeface="Cambria Math"/>
                <a:cs typeface="Cambria Math"/>
              </a:rPr>
              <a:t>ua</a:t>
            </a:r>
            <a:r>
              <a:rPr dirty="0" smtClean="0" sz="1400" spc="-10">
                <a:latin typeface="Cambria Math"/>
                <a:cs typeface="Cambria Math"/>
              </a:rPr>
              <a:t>t</a:t>
            </a:r>
            <a:r>
              <a:rPr dirty="0" smtClean="0" sz="1400" spc="0">
                <a:latin typeface="Cambria Math"/>
                <a:cs typeface="Cambria Math"/>
              </a:rPr>
              <a:t>ion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7–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04800" y="307847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07847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7465821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04800" y="9751924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6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94432" y="972311"/>
            <a:ext cx="4428744" cy="10789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1935479" y="3363467"/>
            <a:ext cx="5462016" cy="44637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500" y="442468"/>
            <a:ext cx="6886575" cy="34175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solidFill>
                  <a:srgbClr val="006FC0"/>
                </a:solidFill>
                <a:latin typeface="Times New Roman"/>
                <a:cs typeface="Times New Roman"/>
              </a:rPr>
              <a:t>7.3 The </a:t>
            </a:r>
            <a:r>
              <a:rPr dirty="0" smtClean="0" sz="1400" spc="-25" b="1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ss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pli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ier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2"/>
              </a:spcBef>
            </a:pPr>
            <a:endParaRPr sz="800"/>
          </a:p>
          <a:p>
            <a:pPr marL="241300" marR="18415" indent="-228600">
              <a:lnSpc>
                <a:spcPct val="109400"/>
              </a:lnSpc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nly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cle.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10"/>
              </a:spcBef>
              <a:buFont typeface="Wingdings"/>
              <a:buChar char=""/>
            </a:pPr>
            <a:endParaRPr sz="850"/>
          </a:p>
          <a:p>
            <a:pPr marL="12700" marR="4745990">
              <a:lnSpc>
                <a:spcPct val="11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7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-5">
                <a:latin typeface="Times New Roman"/>
                <a:cs typeface="Times New Roman"/>
              </a:rPr>
              <a:t>3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sic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 C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mplifi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op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(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oninve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ting).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15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 marL="239395" marR="13335" indent="-227329">
              <a:lnSpc>
                <a:spcPct val="11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Cl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er,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ef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cl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B,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165"/>
              </a:spcBef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ude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near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so</a:t>
            </a:r>
            <a:endParaRPr sz="1400">
              <a:latin typeface="Times New Roman"/>
              <a:cs typeface="Times New Roman"/>
            </a:endParaRPr>
          </a:p>
          <a:p>
            <a:pPr lvl="1" marL="419100" indent="-227329">
              <a:lnSpc>
                <a:spcPct val="100000"/>
              </a:lnSpc>
              <a:spcBef>
                <a:spcPts val="180"/>
              </a:spcBef>
              <a:buFont typeface="Wingdings"/>
              <a:buChar char=""/>
              <a:tabLst>
                <a:tab pos="4191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cl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not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ar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  <a:p>
            <a:pPr marL="241300" marR="12700" indent="-228600">
              <a:lnSpc>
                <a:spcPts val="1850"/>
              </a:lnSpc>
              <a:spcBef>
                <a:spcPts val="85"/>
              </a:spcBef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hey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used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d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0" i="1">
                <a:latin typeface="Times New Roman"/>
                <a:cs typeface="Times New Roman"/>
              </a:rPr>
              <a:t>o </a:t>
            </a:r>
            <a:r>
              <a:rPr dirty="0" smtClean="0" sz="1400" spc="-13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f</a:t>
            </a:r>
            <a:r>
              <a:rPr dirty="0" smtClean="0" sz="1400" spc="0" i="1">
                <a:latin typeface="Times New Roman"/>
                <a:cs typeface="Times New Roman"/>
              </a:rPr>
              <a:t>re</a:t>
            </a:r>
            <a:r>
              <a:rPr dirty="0" smtClean="0" sz="1400" spc="-10" i="1">
                <a:latin typeface="Times New Roman"/>
                <a:cs typeface="Times New Roman"/>
              </a:rPr>
              <a:t>q</a:t>
            </a:r>
            <a:r>
              <a:rPr dirty="0" smtClean="0" sz="1400" spc="0" i="1">
                <a:latin typeface="Times New Roman"/>
                <a:cs typeface="Times New Roman"/>
              </a:rPr>
              <a:t>u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cy </a:t>
            </a:r>
            <a:r>
              <a:rPr dirty="0" smtClean="0" sz="1400" spc="-140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(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-10" i="1">
                <a:latin typeface="Times New Roman"/>
                <a:cs typeface="Times New Roman"/>
              </a:rPr>
              <a:t>F</a:t>
            </a:r>
            <a:r>
              <a:rPr dirty="0" smtClean="0" sz="1400" spc="0" i="1">
                <a:latin typeface="Times New Roman"/>
                <a:cs typeface="Times New Roman"/>
              </a:rPr>
              <a:t>) </a:t>
            </a:r>
            <a:r>
              <a:rPr dirty="0" smtClean="0" sz="1400" spc="-140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p</a:t>
            </a:r>
            <a:r>
              <a:rPr dirty="0" smtClean="0" sz="1400" spc="-10" i="1">
                <a:latin typeface="Times New Roman"/>
                <a:cs typeface="Times New Roman"/>
              </a:rPr>
              <a:t>l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5" i="1">
                <a:latin typeface="Times New Roman"/>
                <a:cs typeface="Times New Roman"/>
              </a:rPr>
              <a:t>c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0" i="1">
                <a:latin typeface="Times New Roman"/>
                <a:cs typeface="Times New Roman"/>
              </a:rPr>
              <a:t>o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5" i="1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ts,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os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ors,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de,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odu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rs,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ere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7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ncy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90"/>
              </a:spcBef>
            </a:pPr>
            <a:r>
              <a:rPr dirty="0" smtClean="0" sz="140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low-fr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nal.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165"/>
              </a:spcBef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cl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4882007"/>
            <a:ext cx="243776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7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-5">
                <a:latin typeface="Times New Roman"/>
                <a:cs typeface="Times New Roman"/>
              </a:rPr>
              <a:t>4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sic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 C op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7754366"/>
            <a:ext cx="6882765" cy="14814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 marR="14604" indent="-228600">
              <a:lnSpc>
                <a:spcPct val="110000"/>
              </a:lnSpc>
              <a:buSzPct val="85714"/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r </a:t>
            </a:r>
            <a:r>
              <a:rPr dirty="0" smtClean="0" sz="1400" spc="-14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: </a:t>
            </a:r>
            <a:r>
              <a:rPr dirty="0" smtClean="0" sz="1400" spc="-15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fier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0">
                <a:latin typeface="Times New Roman"/>
                <a:cs typeface="Times New Roman"/>
              </a:rPr>
              <a:t> bec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perc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cle.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200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5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1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i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ore,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D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89">
                <a:latin typeface="Cambria Math"/>
                <a:cs typeface="Cambria Math"/>
              </a:rPr>
              <a:t>o</a:t>
            </a:r>
            <a:r>
              <a:rPr dirty="0" smtClean="0" baseline="-16666" sz="1500" spc="89">
                <a:latin typeface="Cambria Math"/>
                <a:cs typeface="Cambria Math"/>
              </a:rPr>
              <a:t>n</a:t>
            </a:r>
            <a:r>
              <a:rPr dirty="0" smtClean="0" baseline="-13888" sz="1500" spc="-7">
                <a:latin typeface="Cambria Math"/>
                <a:cs typeface="Cambria Math"/>
              </a:rPr>
              <a:t>)</a:t>
            </a:r>
            <a:r>
              <a:rPr dirty="0" smtClean="0" baseline="-13888" sz="1500" spc="-7">
                <a:latin typeface="Cambria Math"/>
                <a:cs typeface="Cambria Math"/>
              </a:rPr>
              <a:t> </a:t>
            </a:r>
            <a:r>
              <a:rPr dirty="0" smtClean="0" baseline="-13888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-15">
                <a:latin typeface="Cambria Math"/>
                <a:cs typeface="Cambria Math"/>
              </a:rPr>
              <a:t>𝑐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-15">
                <a:latin typeface="Cambria Math"/>
                <a:cs typeface="Cambria Math"/>
              </a:rPr>
              <a:t>�𝑎</a:t>
            </a:r>
            <a:r>
              <a:rPr dirty="0" smtClean="0" baseline="-16666" sz="1500" spc="22">
                <a:latin typeface="Cambria Math"/>
                <a:cs typeface="Cambria Math"/>
              </a:rPr>
              <a:t>�</a:t>
            </a:r>
            <a:r>
              <a:rPr dirty="0" smtClean="0" baseline="-13888" sz="1500" spc="89">
                <a:latin typeface="Cambria Math"/>
                <a:cs typeface="Cambria Math"/>
              </a:rPr>
              <a:t>)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𝑐�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-15">
                <a:latin typeface="Cambria Math"/>
                <a:cs typeface="Cambria Math"/>
              </a:rPr>
              <a:t>�𝑎</a:t>
            </a:r>
            <a:r>
              <a:rPr dirty="0" smtClean="0" baseline="-16666" sz="1500" spc="30">
                <a:latin typeface="Cambria Math"/>
                <a:cs typeface="Cambria Math"/>
              </a:rPr>
              <a:t>�</a:t>
            </a:r>
            <a:r>
              <a:rPr dirty="0" smtClean="0" baseline="-13888" sz="1500" spc="-7">
                <a:latin typeface="Cambria Math"/>
                <a:cs typeface="Cambria Math"/>
              </a:rPr>
              <a:t>)</a:t>
            </a:r>
            <a:endParaRPr baseline="-13888" sz="1500">
              <a:latin typeface="Cambria Math"/>
              <a:cs typeface="Cambria Math"/>
            </a:endParaRPr>
          </a:p>
          <a:p>
            <a:pPr marL="241300" marR="12700" indent="-228600">
              <a:lnSpc>
                <a:spcPct val="111400"/>
              </a:lnSpc>
              <a:spcBef>
                <a:spcPts val="155"/>
              </a:spcBef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tor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135" i="1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e,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o</a:t>
            </a:r>
            <a:r>
              <a:rPr dirty="0" smtClean="0" baseline="-16666" sz="1500" spc="179">
                <a:latin typeface="Cambria Math"/>
                <a:cs typeface="Cambria Math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o</a:t>
            </a:r>
            <a:r>
              <a:rPr dirty="0" smtClean="0" sz="1400" spc="-10" i="1">
                <a:latin typeface="Times New Roman"/>
                <a:cs typeface="Times New Roman"/>
              </a:rPr>
              <a:t>f</a:t>
            </a:r>
            <a:r>
              <a:rPr dirty="0" smtClean="0" sz="1400" spc="0" i="1">
                <a:latin typeface="Times New Roman"/>
                <a:cs typeface="Times New Roman"/>
              </a:rPr>
              <a:t>f</a:t>
            </a:r>
            <a:r>
              <a:rPr dirty="0" smtClean="0" sz="1400" spc="135" i="1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cle.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ore,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cle is</a:t>
            </a:r>
            <a:endParaRPr sz="1400">
              <a:latin typeface="Times New Roman"/>
              <a:cs typeface="Times New Roman"/>
            </a:endParaRPr>
          </a:p>
          <a:p>
            <a:pPr marL="1634489">
              <a:lnSpc>
                <a:spcPct val="100000"/>
              </a:lnSpc>
              <a:spcBef>
                <a:spcPts val="490"/>
              </a:spcBef>
            </a:pPr>
            <a:r>
              <a:rPr dirty="0" smtClean="0" baseline="11904" sz="2100" spc="7">
                <a:latin typeface="Cambria Math"/>
                <a:cs typeface="Cambria Math"/>
              </a:rPr>
              <a:t>�</a:t>
            </a:r>
            <a:r>
              <a:rPr dirty="0" smtClean="0" sz="1000" spc="65">
                <a:latin typeface="Cambria Math"/>
                <a:cs typeface="Cambria Math"/>
              </a:rPr>
              <a:t>D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60">
                <a:latin typeface="Cambria Math"/>
                <a:cs typeface="Cambria Math"/>
              </a:rPr>
              <a:t>av</a:t>
            </a:r>
            <a:r>
              <a:rPr dirty="0" smtClean="0" sz="1000" spc="55">
                <a:latin typeface="Cambria Math"/>
                <a:cs typeface="Cambria Math"/>
              </a:rPr>
              <a:t>g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r>
              <a:rPr dirty="0" smtClean="0" baseline="2777" sz="1500" spc="-7">
                <a:latin typeface="Cambria Math"/>
                <a:cs typeface="Cambria Math"/>
              </a:rPr>
              <a:t> </a:t>
            </a:r>
            <a:r>
              <a:rPr dirty="0" smtClean="0" baseline="2777" sz="1500" spc="37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=</a:t>
            </a:r>
            <a:r>
              <a:rPr dirty="0" smtClean="0" baseline="11904" sz="2100" spc="104">
                <a:latin typeface="Cambria Math"/>
                <a:cs typeface="Cambria Math"/>
              </a:rPr>
              <a:t> </a:t>
            </a:r>
            <a:r>
              <a:rPr dirty="0" smtClean="0" baseline="13888" sz="2100" spc="7">
                <a:latin typeface="Cambria Math"/>
                <a:cs typeface="Cambria Math"/>
              </a:rPr>
              <a:t>(</a:t>
            </a:r>
            <a:r>
              <a:rPr dirty="0" smtClean="0" baseline="11904" sz="2100" spc="-44">
                <a:latin typeface="Cambria Math"/>
                <a:cs typeface="Cambria Math"/>
              </a:rPr>
              <a:t>�</a:t>
            </a:r>
            <a:r>
              <a:rPr dirty="0" smtClean="0" sz="1000" spc="60">
                <a:latin typeface="Cambria Math"/>
                <a:cs typeface="Cambria Math"/>
              </a:rPr>
              <a:t>o</a:t>
            </a:r>
            <a:r>
              <a:rPr dirty="0" smtClean="0" sz="1000" spc="120">
                <a:latin typeface="Cambria Math"/>
                <a:cs typeface="Cambria Math"/>
              </a:rPr>
              <a:t>n</a:t>
            </a:r>
            <a:r>
              <a:rPr dirty="0" smtClean="0" baseline="13888" sz="2100" spc="0">
                <a:latin typeface="Cambria Math"/>
                <a:cs typeface="Cambria Math"/>
              </a:rPr>
              <a:t>⁄</a:t>
            </a:r>
            <a:r>
              <a:rPr dirty="0" smtClean="0" baseline="11904" sz="2100" spc="0">
                <a:latin typeface="Cambria Math"/>
                <a:cs typeface="Cambria Math"/>
              </a:rPr>
              <a:t>𝑇</a:t>
            </a:r>
            <a:r>
              <a:rPr dirty="0" smtClean="0" baseline="13888" sz="2100" spc="-15">
                <a:latin typeface="Cambria Math"/>
                <a:cs typeface="Cambria Math"/>
              </a:rPr>
              <a:t>)</a:t>
            </a:r>
            <a:r>
              <a:rPr dirty="0" smtClean="0" baseline="11904" sz="2100" spc="-15">
                <a:latin typeface="Cambria Math"/>
                <a:cs typeface="Cambria Math"/>
              </a:rPr>
              <a:t>�</a:t>
            </a:r>
            <a:r>
              <a:rPr dirty="0" smtClean="0" sz="1000" spc="65">
                <a:latin typeface="Cambria Math"/>
                <a:cs typeface="Cambria Math"/>
              </a:rPr>
              <a:t>D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60">
                <a:latin typeface="Cambria Math"/>
                <a:cs typeface="Cambria Math"/>
              </a:rPr>
              <a:t>o</a:t>
            </a:r>
            <a:r>
              <a:rPr dirty="0" smtClean="0" sz="1000" spc="60">
                <a:latin typeface="Cambria Math"/>
                <a:cs typeface="Cambria Math"/>
              </a:rPr>
              <a:t>n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r>
              <a:rPr dirty="0" smtClean="0" baseline="2777" sz="1500" spc="-7">
                <a:latin typeface="Cambria Math"/>
                <a:cs typeface="Cambria Math"/>
              </a:rPr>
              <a:t> </a:t>
            </a:r>
            <a:r>
              <a:rPr dirty="0" smtClean="0" baseline="2777" sz="1500" spc="15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=</a:t>
            </a:r>
            <a:r>
              <a:rPr dirty="0" smtClean="0" baseline="11904" sz="2100" spc="120">
                <a:latin typeface="Cambria Math"/>
                <a:cs typeface="Cambria Math"/>
              </a:rPr>
              <a:t> </a:t>
            </a:r>
            <a:r>
              <a:rPr dirty="0" smtClean="0" baseline="13888" sz="2100" spc="7">
                <a:latin typeface="Cambria Math"/>
                <a:cs typeface="Cambria Math"/>
              </a:rPr>
              <a:t>(</a:t>
            </a:r>
            <a:r>
              <a:rPr dirty="0" smtClean="0" baseline="11904" sz="2100" spc="-44">
                <a:latin typeface="Cambria Math"/>
                <a:cs typeface="Cambria Math"/>
              </a:rPr>
              <a:t>�</a:t>
            </a:r>
            <a:r>
              <a:rPr dirty="0" smtClean="0" sz="1000" spc="60">
                <a:latin typeface="Cambria Math"/>
                <a:cs typeface="Cambria Math"/>
              </a:rPr>
              <a:t>o</a:t>
            </a:r>
            <a:r>
              <a:rPr dirty="0" smtClean="0" sz="1000" spc="125">
                <a:latin typeface="Cambria Math"/>
                <a:cs typeface="Cambria Math"/>
              </a:rPr>
              <a:t>n</a:t>
            </a:r>
            <a:r>
              <a:rPr dirty="0" smtClean="0" baseline="13888" sz="2100" spc="0">
                <a:latin typeface="Cambria Math"/>
                <a:cs typeface="Cambria Math"/>
              </a:rPr>
              <a:t>⁄</a:t>
            </a:r>
            <a:r>
              <a:rPr dirty="0" smtClean="0" baseline="11904" sz="2100" spc="0">
                <a:latin typeface="Cambria Math"/>
                <a:cs typeface="Cambria Math"/>
              </a:rPr>
              <a:t>𝑇</a:t>
            </a:r>
            <a:r>
              <a:rPr dirty="0" smtClean="0" baseline="13888" sz="2100" spc="7">
                <a:latin typeface="Cambria Math"/>
                <a:cs typeface="Cambria Math"/>
              </a:rPr>
              <a:t>)</a:t>
            </a:r>
            <a:r>
              <a:rPr dirty="0" smtClean="0" baseline="11904" sz="2100" spc="0">
                <a:latin typeface="Cambria Math"/>
                <a:cs typeface="Cambria Math"/>
              </a:rPr>
              <a:t>𝐼</a:t>
            </a:r>
            <a:r>
              <a:rPr dirty="0" smtClean="0" sz="1000" spc="-10">
                <a:latin typeface="Cambria Math"/>
                <a:cs typeface="Cambria Math"/>
              </a:rPr>
              <a:t>𝑐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-10">
                <a:latin typeface="Cambria Math"/>
                <a:cs typeface="Cambria Math"/>
              </a:rPr>
              <a:t>�𝑎</a:t>
            </a:r>
            <a:r>
              <a:rPr dirty="0" smtClean="0" sz="1000" spc="15">
                <a:latin typeface="Cambria Math"/>
                <a:cs typeface="Cambria Math"/>
              </a:rPr>
              <a:t>�</a:t>
            </a:r>
            <a:r>
              <a:rPr dirty="0" smtClean="0" baseline="2777" sz="1500" spc="89">
                <a:latin typeface="Cambria Math"/>
                <a:cs typeface="Cambria Math"/>
              </a:rPr>
              <a:t>)</a:t>
            </a: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𝑐�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-10">
                <a:latin typeface="Cambria Math"/>
                <a:cs typeface="Cambria Math"/>
              </a:rPr>
              <a:t>�𝑎</a:t>
            </a:r>
            <a:r>
              <a:rPr dirty="0" smtClean="0" sz="1000" spc="15">
                <a:latin typeface="Cambria Math"/>
                <a:cs typeface="Cambria Math"/>
              </a:rPr>
              <a:t>�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04800" y="307847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7847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7465821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4800" y="9751924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6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7162038" y="9260027"/>
            <a:ext cx="16891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10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8995" y="3169920"/>
            <a:ext cx="7098792" cy="2987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44500" y="416468"/>
            <a:ext cx="6885305" cy="27679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129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LE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7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5" b="1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200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z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nal.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𝜇</a:t>
            </a:r>
            <a:r>
              <a:rPr dirty="0" smtClean="0" sz="1400" spc="-20">
                <a:latin typeface="Cambria Math"/>
                <a:cs typeface="Cambria Math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ifi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ne.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-15">
                <a:latin typeface="Cambria Math"/>
                <a:cs typeface="Cambria Math"/>
              </a:rPr>
              <a:t>𝑐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-15">
                <a:latin typeface="Cambria Math"/>
                <a:cs typeface="Cambria Math"/>
              </a:rPr>
              <a:t>�𝑎</a:t>
            </a:r>
            <a:r>
              <a:rPr dirty="0" smtClean="0" baseline="-16666" sz="1500" spc="22">
                <a:latin typeface="Cambria Math"/>
                <a:cs typeface="Cambria Math"/>
              </a:rPr>
              <a:t>�</a:t>
            </a:r>
            <a:r>
              <a:rPr dirty="0" smtClean="0" baseline="-13888" sz="1500" spc="-7">
                <a:latin typeface="Cambria Math"/>
                <a:cs typeface="Cambria Math"/>
              </a:rPr>
              <a:t>)</a:t>
            </a:r>
            <a:r>
              <a:rPr dirty="0" smtClean="0" baseline="-13888" sz="1500" spc="-7">
                <a:latin typeface="Cambria Math"/>
                <a:cs typeface="Cambria Math"/>
              </a:rPr>
              <a:t> </a:t>
            </a:r>
            <a:r>
              <a:rPr dirty="0" smtClean="0" baseline="-13888" sz="15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</a:t>
            </a:r>
            <a:r>
              <a:rPr dirty="0" smtClean="0" sz="1400" spc="0">
                <a:latin typeface="Cambria Math"/>
                <a:cs typeface="Cambria Math"/>
              </a:rPr>
              <a:t>A</a:t>
            </a:r>
            <a:r>
              <a:rPr dirty="0" smtClean="0" sz="1400" spc="-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𝑐�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-15">
                <a:latin typeface="Cambria Math"/>
                <a:cs typeface="Cambria Math"/>
              </a:rPr>
              <a:t>�𝑎</a:t>
            </a:r>
            <a:r>
              <a:rPr dirty="0" smtClean="0" baseline="-16666" sz="1500" spc="22">
                <a:latin typeface="Cambria Math"/>
                <a:cs typeface="Cambria Math"/>
              </a:rPr>
              <a:t>�</a:t>
            </a:r>
            <a:r>
              <a:rPr dirty="0" smtClean="0" baseline="-13888" sz="1500" spc="-7">
                <a:latin typeface="Cambria Math"/>
                <a:cs typeface="Cambria Math"/>
              </a:rPr>
              <a:t>)</a:t>
            </a:r>
            <a:r>
              <a:rPr dirty="0" smtClean="0" baseline="-13888" sz="1500" spc="-7">
                <a:latin typeface="Cambria Math"/>
                <a:cs typeface="Cambria Math"/>
              </a:rPr>
              <a:t> </a:t>
            </a:r>
            <a:r>
              <a:rPr dirty="0" smtClean="0" baseline="-13888" sz="15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  <a:p>
            <a:pPr algn="just" marL="12700" marR="2495550">
              <a:lnSpc>
                <a:spcPct val="100000"/>
              </a:lnSpc>
              <a:spcBef>
                <a:spcPts val="350"/>
              </a:spcBef>
            </a:pPr>
            <a:r>
              <a:rPr dirty="0" smtClean="0" sz="1400">
                <a:latin typeface="Cambria Math"/>
                <a:cs typeface="Cambria Math"/>
              </a:rPr>
              <a:t>0.2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?</a:t>
            </a:r>
            <a:endParaRPr sz="1400">
              <a:latin typeface="Times New Roman"/>
              <a:cs typeface="Times New Roman"/>
            </a:endParaRPr>
          </a:p>
          <a:p>
            <a:pPr algn="just" marL="12700" marR="2975610">
              <a:lnSpc>
                <a:spcPct val="100000"/>
              </a:lnSpc>
              <a:spcBef>
                <a:spcPts val="215"/>
              </a:spcBef>
            </a:pPr>
            <a:r>
              <a:rPr dirty="0" smtClean="0" sz="1400" b="1" i="1">
                <a:latin typeface="Times New Roman"/>
                <a:cs typeface="Times New Roman"/>
              </a:rPr>
              <a:t>Sol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ion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𝑇=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baseline="1984" sz="2100" spc="7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𝑓=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200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kH</a:t>
            </a:r>
            <a:r>
              <a:rPr dirty="0" smtClean="0" sz="1400" spc="0">
                <a:latin typeface="Cambria Math"/>
                <a:cs typeface="Cambria Math"/>
              </a:rPr>
              <a:t>z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5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𝜇s</a:t>
            </a:r>
            <a:endParaRPr sz="1400">
              <a:latin typeface="Cambria Math"/>
              <a:cs typeface="Cambria Math"/>
            </a:endParaRPr>
          </a:p>
          <a:p>
            <a:pPr algn="just" marL="12700" marR="705485">
              <a:lnSpc>
                <a:spcPct val="100000"/>
              </a:lnSpc>
              <a:spcBef>
                <a:spcPts val="22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ore,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D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89">
                <a:latin typeface="Cambria Math"/>
                <a:cs typeface="Cambria Math"/>
              </a:rPr>
              <a:t>av</a:t>
            </a:r>
            <a:r>
              <a:rPr dirty="0" smtClean="0" baseline="-16666" sz="1500" spc="82">
                <a:latin typeface="Cambria Math"/>
                <a:cs typeface="Cambria Math"/>
              </a:rPr>
              <a:t>g</a:t>
            </a:r>
            <a:r>
              <a:rPr dirty="0" smtClean="0" baseline="-13888" sz="1500" spc="-7">
                <a:latin typeface="Cambria Math"/>
                <a:cs typeface="Cambria Math"/>
              </a:rPr>
              <a:t>)</a:t>
            </a:r>
            <a:r>
              <a:rPr dirty="0" smtClean="0" baseline="-13888" sz="1500" spc="-7">
                <a:latin typeface="Cambria Math"/>
                <a:cs typeface="Cambria Math"/>
              </a:rPr>
              <a:t> </a:t>
            </a:r>
            <a:r>
              <a:rPr dirty="0" smtClean="0" baseline="-13888" sz="15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30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o</a:t>
            </a:r>
            <a:r>
              <a:rPr dirty="0" smtClean="0" baseline="-16666" sz="1500" spc="179">
                <a:latin typeface="Cambria Math"/>
                <a:cs typeface="Cambria Math"/>
              </a:rPr>
              <a:t>n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𝑇</a:t>
            </a:r>
            <a:r>
              <a:rPr dirty="0" smtClean="0" baseline="1984" sz="2100" spc="-15">
                <a:latin typeface="Cambria Math"/>
                <a:cs typeface="Cambria Math"/>
              </a:rPr>
              <a:t>)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-15">
                <a:latin typeface="Cambria Math"/>
                <a:cs typeface="Cambria Math"/>
              </a:rPr>
              <a:t>𝑐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-15">
                <a:latin typeface="Cambria Math"/>
                <a:cs typeface="Cambria Math"/>
              </a:rPr>
              <a:t>�𝑎</a:t>
            </a:r>
            <a:r>
              <a:rPr dirty="0" smtClean="0" baseline="-16666" sz="1500" spc="22">
                <a:latin typeface="Cambria Math"/>
                <a:cs typeface="Cambria Math"/>
              </a:rPr>
              <a:t>�</a:t>
            </a:r>
            <a:r>
              <a:rPr dirty="0" smtClean="0" baseline="-13888" sz="1500" spc="104">
                <a:latin typeface="Cambria Math"/>
                <a:cs typeface="Cambria Math"/>
              </a:rPr>
              <a:t>)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𝑐�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-15">
                <a:latin typeface="Cambria Math"/>
                <a:cs typeface="Cambria Math"/>
              </a:rPr>
              <a:t>�𝑎</a:t>
            </a:r>
            <a:r>
              <a:rPr dirty="0" smtClean="0" baseline="-16666" sz="1500" spc="22">
                <a:latin typeface="Cambria Math"/>
                <a:cs typeface="Cambria Math"/>
              </a:rPr>
              <a:t>�</a:t>
            </a:r>
            <a:r>
              <a:rPr dirty="0" smtClean="0" baseline="-13888" sz="1500" spc="-7">
                <a:latin typeface="Cambria Math"/>
                <a:cs typeface="Cambria Math"/>
              </a:rPr>
              <a:t>)</a:t>
            </a:r>
            <a:r>
              <a:rPr dirty="0" smtClean="0" baseline="-13888" sz="1500" spc="-7">
                <a:latin typeface="Cambria Math"/>
                <a:cs typeface="Cambria Math"/>
              </a:rPr>
              <a:t> </a:t>
            </a:r>
            <a:r>
              <a:rPr dirty="0" smtClean="0" baseline="-13888" sz="15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𝜇</a:t>
            </a:r>
            <a:r>
              <a:rPr dirty="0" smtClean="0" sz="1400" spc="-20">
                <a:latin typeface="Cambria Math"/>
                <a:cs typeface="Cambria Math"/>
              </a:rPr>
              <a:t>s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5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𝜇</a:t>
            </a:r>
            <a:r>
              <a:rPr dirty="0" smtClean="0" sz="1400" spc="-5">
                <a:latin typeface="Cambria Math"/>
                <a:cs typeface="Cambria Math"/>
              </a:rPr>
              <a:t>s</a:t>
            </a:r>
            <a:r>
              <a:rPr dirty="0" smtClean="0" baseline="1984" sz="2100" spc="-15">
                <a:latin typeface="Cambria Math"/>
                <a:cs typeface="Cambria Math"/>
              </a:rPr>
              <a:t>)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1</a:t>
            </a:r>
            <a:r>
              <a:rPr dirty="0" smtClean="0" sz="1400" spc="0">
                <a:latin typeface="Cambria Math"/>
                <a:cs typeface="Cambria Math"/>
              </a:rPr>
              <a:t>00</a:t>
            </a:r>
            <a:r>
              <a:rPr dirty="0" smtClean="0" sz="1400" spc="-5">
                <a:latin typeface="Cambria Math"/>
                <a:cs typeface="Cambria Math"/>
              </a:rPr>
              <a:t> m</a:t>
            </a:r>
            <a:r>
              <a:rPr dirty="0" smtClean="0" sz="1400" spc="0">
                <a:latin typeface="Cambria Math"/>
                <a:cs typeface="Cambria Math"/>
              </a:rPr>
              <a:t>A</a:t>
            </a:r>
            <a:r>
              <a:rPr dirty="0" smtClean="0" baseline="1984" sz="2100" spc="-15">
                <a:latin typeface="Cambria Math"/>
                <a:cs typeface="Cambria Math"/>
              </a:rPr>
              <a:t>)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0</a:t>
            </a:r>
            <a:r>
              <a:rPr dirty="0" smtClean="0" sz="1400" spc="-15">
                <a:latin typeface="Cambria Math"/>
                <a:cs typeface="Cambria Math"/>
              </a:rPr>
              <a:t>.</a:t>
            </a:r>
            <a:r>
              <a:rPr dirty="0" smtClean="0" sz="1400" spc="0">
                <a:latin typeface="Cambria Math"/>
                <a:cs typeface="Cambria Math"/>
              </a:rPr>
              <a:t>2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V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4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mW</a:t>
            </a:r>
            <a:endParaRPr sz="1400">
              <a:latin typeface="Cambria Math"/>
              <a:cs typeface="Cambria Math"/>
            </a:endParaRPr>
          </a:p>
          <a:p>
            <a:pPr algn="just" marL="12700" marR="22225">
              <a:lnSpc>
                <a:spcPct val="110000"/>
              </a:lnSpc>
              <a:spcBef>
                <a:spcPts val="18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port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use,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see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er,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very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ef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plifier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4"/>
              </a:spcBef>
            </a:pPr>
            <a:endParaRPr sz="950"/>
          </a:p>
          <a:p>
            <a:pPr algn="just" marL="241300" marR="14604" indent="-228600">
              <a:lnSpc>
                <a:spcPct val="100000"/>
              </a:lnSpc>
              <a:buSzPct val="85714"/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Tuned</a:t>
            </a:r>
            <a:r>
              <a:rPr dirty="0" smtClean="0" sz="1400" spc="13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Ope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13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2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7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ally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165"/>
              </a:spcBef>
            </a:pPr>
            <a:r>
              <a:rPr dirty="0" smtClean="0" sz="140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u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d</a:t>
            </a:r>
            <a:r>
              <a:rPr dirty="0" smtClean="0" sz="1400" spc="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5" i="1">
                <a:latin typeface="Times New Roman"/>
                <a:cs typeface="Times New Roman"/>
              </a:rPr>
              <a:t>m</a:t>
            </a:r>
            <a:r>
              <a:rPr dirty="0" smtClean="0" sz="1400" spc="0" i="1">
                <a:latin typeface="Times New Roman"/>
                <a:cs typeface="Times New Roman"/>
              </a:rPr>
              <a:t>p</a:t>
            </a:r>
            <a:r>
              <a:rPr dirty="0" smtClean="0" sz="1400" spc="-10" i="1">
                <a:latin typeface="Times New Roman"/>
                <a:cs typeface="Times New Roman"/>
              </a:rPr>
              <a:t>l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f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rs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uce 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ut.</a:t>
            </a:r>
            <a:endParaRPr sz="1400">
              <a:latin typeface="Times New Roman"/>
              <a:cs typeface="Times New Roman"/>
            </a:endParaRPr>
          </a:p>
          <a:p>
            <a:pPr lvl="1" marL="462280" indent="-226060">
              <a:lnSpc>
                <a:spcPct val="100000"/>
              </a:lnSpc>
              <a:spcBef>
                <a:spcPts val="155"/>
              </a:spcBef>
              <a:buSzPct val="85714"/>
              <a:buFont typeface="Wingdings"/>
              <a:buChar char=""/>
              <a:tabLst>
                <a:tab pos="46228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sary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cl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fier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lel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3804539"/>
            <a:ext cx="1362075" cy="3962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7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-5">
                <a:latin typeface="Times New Roman"/>
                <a:cs typeface="Times New Roman"/>
              </a:rPr>
              <a:t>5</a:t>
            </a:r>
            <a:r>
              <a:rPr dirty="0" smtClean="0" sz="1200" spc="0">
                <a:latin typeface="Times New Roman"/>
                <a:cs typeface="Times New Roman"/>
              </a:rPr>
              <a:t>: Tu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lass C amplifi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754114" y="6256909"/>
            <a:ext cx="208788" cy="0"/>
          </a:xfrm>
          <a:custGeom>
            <a:avLst/>
            <a:gdLst/>
            <a:ahLst/>
            <a:cxnLst/>
            <a:rect l="l" t="t" r="r" b="b"/>
            <a:pathLst>
              <a:path w="208788" h="0">
                <a:moveTo>
                  <a:pt x="0" y="0"/>
                </a:moveTo>
                <a:lnTo>
                  <a:pt x="20878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44500" y="6237604"/>
            <a:ext cx="6886575" cy="1016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39395" indent="-227329">
              <a:lnSpc>
                <a:spcPct val="10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baseline="1984" sz="2100" spc="-15">
                <a:latin typeface="Times New Roman"/>
                <a:cs typeface="Times New Roman"/>
              </a:rPr>
              <a:t>T</a:t>
            </a:r>
            <a:r>
              <a:rPr dirty="0" smtClean="0" baseline="1984" sz="2100" spc="0">
                <a:latin typeface="Times New Roman"/>
                <a:cs typeface="Times New Roman"/>
              </a:rPr>
              <a:t>he re</a:t>
            </a:r>
            <a:r>
              <a:rPr dirty="0" smtClean="0" baseline="1984" sz="2100" spc="-15">
                <a:latin typeface="Times New Roman"/>
                <a:cs typeface="Times New Roman"/>
              </a:rPr>
              <a:t>s</a:t>
            </a:r>
            <a:r>
              <a:rPr dirty="0" smtClean="0" baseline="1984" sz="2100" spc="-15">
                <a:latin typeface="Times New Roman"/>
                <a:cs typeface="Times New Roman"/>
              </a:rPr>
              <a:t>o</a:t>
            </a:r>
            <a:r>
              <a:rPr dirty="0" smtClean="0" baseline="1984" sz="2100" spc="0">
                <a:latin typeface="Times New Roman"/>
                <a:cs typeface="Times New Roman"/>
              </a:rPr>
              <a:t>n</a:t>
            </a:r>
            <a:r>
              <a:rPr dirty="0" smtClean="0" baseline="1984" sz="2100" spc="-22">
                <a:latin typeface="Times New Roman"/>
                <a:cs typeface="Times New Roman"/>
              </a:rPr>
              <a:t>a</a:t>
            </a:r>
            <a:r>
              <a:rPr dirty="0" smtClean="0" baseline="1984" sz="2100" spc="0">
                <a:latin typeface="Times New Roman"/>
                <a:cs typeface="Times New Roman"/>
              </a:rPr>
              <a:t>nt</a:t>
            </a:r>
            <a:r>
              <a:rPr dirty="0" smtClean="0" baseline="1984" sz="2100" spc="7">
                <a:latin typeface="Times New Roman"/>
                <a:cs typeface="Times New Roman"/>
              </a:rPr>
              <a:t> </a:t>
            </a:r>
            <a:r>
              <a:rPr dirty="0" smtClean="0" baseline="1984" sz="2100" spc="0">
                <a:latin typeface="Times New Roman"/>
                <a:cs typeface="Times New Roman"/>
              </a:rPr>
              <a:t>f</a:t>
            </a:r>
            <a:r>
              <a:rPr dirty="0" smtClean="0" baseline="1984" sz="2100" spc="-22">
                <a:latin typeface="Times New Roman"/>
                <a:cs typeface="Times New Roman"/>
              </a:rPr>
              <a:t>r</a:t>
            </a:r>
            <a:r>
              <a:rPr dirty="0" smtClean="0" baseline="1984" sz="2100" spc="0">
                <a:latin typeface="Times New Roman"/>
                <a:cs typeface="Times New Roman"/>
              </a:rPr>
              <a:t>e</a:t>
            </a:r>
            <a:r>
              <a:rPr dirty="0" smtClean="0" baseline="1984" sz="2100" spc="-15">
                <a:latin typeface="Times New Roman"/>
                <a:cs typeface="Times New Roman"/>
              </a:rPr>
              <a:t>q</a:t>
            </a:r>
            <a:r>
              <a:rPr dirty="0" smtClean="0" baseline="1984" sz="2100" spc="0">
                <a:latin typeface="Times New Roman"/>
                <a:cs typeface="Times New Roman"/>
              </a:rPr>
              <a:t>u</a:t>
            </a:r>
            <a:r>
              <a:rPr dirty="0" smtClean="0" baseline="1984" sz="2100" spc="-22">
                <a:latin typeface="Times New Roman"/>
                <a:cs typeface="Times New Roman"/>
              </a:rPr>
              <a:t>e</a:t>
            </a:r>
            <a:r>
              <a:rPr dirty="0" smtClean="0" baseline="1984" sz="2100" spc="-15">
                <a:latin typeface="Times New Roman"/>
                <a:cs typeface="Times New Roman"/>
              </a:rPr>
              <a:t>n</a:t>
            </a:r>
            <a:r>
              <a:rPr dirty="0" smtClean="0" baseline="1984" sz="2100" spc="0">
                <a:latin typeface="Times New Roman"/>
                <a:cs typeface="Times New Roman"/>
              </a:rPr>
              <a:t>cy</a:t>
            </a:r>
            <a:r>
              <a:rPr dirty="0" smtClean="0" baseline="1984" sz="2100" spc="-30">
                <a:latin typeface="Times New Roman"/>
                <a:cs typeface="Times New Roman"/>
              </a:rPr>
              <a:t> </a:t>
            </a:r>
            <a:r>
              <a:rPr dirty="0" smtClean="0" baseline="1984" sz="2100" spc="0">
                <a:latin typeface="Times New Roman"/>
                <a:cs typeface="Times New Roman"/>
              </a:rPr>
              <a:t>of the t</a:t>
            </a:r>
            <a:r>
              <a:rPr dirty="0" smtClean="0" baseline="1984" sz="2100" spc="-15">
                <a:latin typeface="Times New Roman"/>
                <a:cs typeface="Times New Roman"/>
              </a:rPr>
              <a:t>a</a:t>
            </a:r>
            <a:r>
              <a:rPr dirty="0" smtClean="0" baseline="1984" sz="2100" spc="-15">
                <a:latin typeface="Times New Roman"/>
                <a:cs typeface="Times New Roman"/>
              </a:rPr>
              <a:t>n</a:t>
            </a:r>
            <a:r>
              <a:rPr dirty="0" smtClean="0" baseline="1984" sz="2100" spc="0">
                <a:latin typeface="Times New Roman"/>
                <a:cs typeface="Times New Roman"/>
              </a:rPr>
              <a:t>k</a:t>
            </a:r>
            <a:r>
              <a:rPr dirty="0" smtClean="0" baseline="1984" sz="2100" spc="7">
                <a:latin typeface="Times New Roman"/>
                <a:cs typeface="Times New Roman"/>
              </a:rPr>
              <a:t> </a:t>
            </a:r>
            <a:r>
              <a:rPr dirty="0" smtClean="0" baseline="1984" sz="2100" spc="0">
                <a:latin typeface="Times New Roman"/>
                <a:cs typeface="Times New Roman"/>
              </a:rPr>
              <a:t>c</a:t>
            </a:r>
            <a:r>
              <a:rPr dirty="0" smtClean="0" baseline="1984" sz="2100" spc="-15">
                <a:latin typeface="Times New Roman"/>
                <a:cs typeface="Times New Roman"/>
              </a:rPr>
              <a:t>i</a:t>
            </a:r>
            <a:r>
              <a:rPr dirty="0" smtClean="0" baseline="1984" sz="2100" spc="0">
                <a:latin typeface="Times New Roman"/>
                <a:cs typeface="Times New Roman"/>
              </a:rPr>
              <a:t>rc</a:t>
            </a:r>
            <a:r>
              <a:rPr dirty="0" smtClean="0" baseline="1984" sz="2100" spc="-7">
                <a:latin typeface="Times New Roman"/>
                <a:cs typeface="Times New Roman"/>
              </a:rPr>
              <a:t>u</a:t>
            </a:r>
            <a:r>
              <a:rPr dirty="0" smtClean="0" baseline="1984" sz="2100" spc="-15">
                <a:latin typeface="Times New Roman"/>
                <a:cs typeface="Times New Roman"/>
              </a:rPr>
              <a:t>i</a:t>
            </a:r>
            <a:r>
              <a:rPr dirty="0" smtClean="0" baseline="1984" sz="2100" spc="0">
                <a:latin typeface="Times New Roman"/>
                <a:cs typeface="Times New Roman"/>
              </a:rPr>
              <a:t>t</a:t>
            </a:r>
            <a:r>
              <a:rPr dirty="0" smtClean="0" baseline="1984" sz="2100" spc="7">
                <a:latin typeface="Times New Roman"/>
                <a:cs typeface="Times New Roman"/>
              </a:rPr>
              <a:t> </a:t>
            </a:r>
            <a:r>
              <a:rPr dirty="0" smtClean="0" baseline="1984" sz="2100" spc="0">
                <a:latin typeface="Times New Roman"/>
                <a:cs typeface="Times New Roman"/>
              </a:rPr>
              <a:t>is</a:t>
            </a:r>
            <a:r>
              <a:rPr dirty="0" smtClean="0" baseline="1984" sz="2100" spc="-15">
                <a:latin typeface="Times New Roman"/>
                <a:cs typeface="Times New Roman"/>
              </a:rPr>
              <a:t> </a:t>
            </a:r>
            <a:r>
              <a:rPr dirty="0" smtClean="0" baseline="1984" sz="2100" spc="0">
                <a:latin typeface="Times New Roman"/>
                <a:cs typeface="Times New Roman"/>
              </a:rPr>
              <a:t>de</a:t>
            </a:r>
            <a:r>
              <a:rPr dirty="0" smtClean="0" baseline="1984" sz="2100" spc="-15">
                <a:latin typeface="Times New Roman"/>
                <a:cs typeface="Times New Roman"/>
              </a:rPr>
              <a:t>t</a:t>
            </a:r>
            <a:r>
              <a:rPr dirty="0" smtClean="0" baseline="1984" sz="2100" spc="0">
                <a:latin typeface="Times New Roman"/>
                <a:cs typeface="Times New Roman"/>
              </a:rPr>
              <a:t>er</a:t>
            </a:r>
            <a:r>
              <a:rPr dirty="0" smtClean="0" baseline="1984" sz="2100" spc="-37">
                <a:latin typeface="Times New Roman"/>
                <a:cs typeface="Times New Roman"/>
              </a:rPr>
              <a:t>m</a:t>
            </a:r>
            <a:r>
              <a:rPr dirty="0" smtClean="0" baseline="1984" sz="2100" spc="0">
                <a:latin typeface="Times New Roman"/>
                <a:cs typeface="Times New Roman"/>
              </a:rPr>
              <a:t>ined</a:t>
            </a:r>
            <a:r>
              <a:rPr dirty="0" smtClean="0" baseline="1984" sz="2100" spc="-15">
                <a:latin typeface="Times New Roman"/>
                <a:cs typeface="Times New Roman"/>
              </a:rPr>
              <a:t> </a:t>
            </a:r>
            <a:r>
              <a:rPr dirty="0" smtClean="0" baseline="1984" sz="2100" spc="0">
                <a:latin typeface="Times New Roman"/>
                <a:cs typeface="Times New Roman"/>
              </a:rPr>
              <a:t>by</a:t>
            </a:r>
            <a:r>
              <a:rPr dirty="0" smtClean="0" baseline="1984" sz="2100" spc="-30">
                <a:latin typeface="Times New Roman"/>
                <a:cs typeface="Times New Roman"/>
              </a:rPr>
              <a:t> </a:t>
            </a:r>
            <a:r>
              <a:rPr dirty="0" smtClean="0" baseline="1984" sz="2100" spc="0">
                <a:latin typeface="Times New Roman"/>
                <a:cs typeface="Times New Roman"/>
              </a:rPr>
              <a:t>t</a:t>
            </a:r>
            <a:r>
              <a:rPr dirty="0" smtClean="0" baseline="1984" sz="2100" spc="7">
                <a:latin typeface="Times New Roman"/>
                <a:cs typeface="Times New Roman"/>
              </a:rPr>
              <a:t>h</a:t>
            </a:r>
            <a:r>
              <a:rPr dirty="0" smtClean="0" baseline="1984" sz="2100" spc="0">
                <a:latin typeface="Times New Roman"/>
                <a:cs typeface="Times New Roman"/>
              </a:rPr>
              <a:t>e </a:t>
            </a:r>
            <a:r>
              <a:rPr dirty="0" smtClean="0" baseline="1984" sz="2100" spc="-22">
                <a:latin typeface="Times New Roman"/>
                <a:cs typeface="Times New Roman"/>
              </a:rPr>
              <a:t>f</a:t>
            </a:r>
            <a:r>
              <a:rPr dirty="0" smtClean="0" baseline="1984" sz="2100" spc="0">
                <a:latin typeface="Times New Roman"/>
                <a:cs typeface="Times New Roman"/>
              </a:rPr>
              <a:t>or</a:t>
            </a:r>
            <a:r>
              <a:rPr dirty="0" smtClean="0" baseline="1984" sz="2100" spc="-37">
                <a:latin typeface="Times New Roman"/>
                <a:cs typeface="Times New Roman"/>
              </a:rPr>
              <a:t>m</a:t>
            </a:r>
            <a:r>
              <a:rPr dirty="0" smtClean="0" baseline="1984" sz="2100" spc="0">
                <a:latin typeface="Times New Roman"/>
                <a:cs typeface="Times New Roman"/>
              </a:rPr>
              <a:t>ula:</a:t>
            </a:r>
            <a:r>
              <a:rPr dirty="0" smtClean="0" baseline="1984" sz="2100" spc="37">
                <a:latin typeface="Times New Roman"/>
                <a:cs typeface="Times New Roman"/>
              </a:rPr>
              <a:t> </a:t>
            </a:r>
            <a:r>
              <a:rPr dirty="0" smtClean="0" baseline="1984" sz="2100" spc="-427">
                <a:latin typeface="Cambria Math"/>
                <a:cs typeface="Cambria Math"/>
              </a:rPr>
              <a:t>�</a:t>
            </a:r>
            <a:r>
              <a:rPr dirty="0" smtClean="0" baseline="-13888" sz="1500" spc="-15">
                <a:latin typeface="Cambria Math"/>
                <a:cs typeface="Cambria Math"/>
              </a:rPr>
              <a:t>�</a:t>
            </a:r>
            <a:r>
              <a:rPr dirty="0" smtClean="0" baseline="-13888" sz="1500" spc="-15">
                <a:latin typeface="Cambria Math"/>
                <a:cs typeface="Cambria Math"/>
              </a:rPr>
              <a:t> </a:t>
            </a:r>
            <a:r>
              <a:rPr dirty="0" smtClean="0" baseline="-13888" sz="1500" spc="60">
                <a:latin typeface="Cambria Math"/>
                <a:cs typeface="Cambria Math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=</a:t>
            </a:r>
            <a:r>
              <a:rPr dirty="0" smtClean="0" baseline="1984" sz="2100" spc="127">
                <a:latin typeface="Cambria Math"/>
                <a:cs typeface="Cambria Math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1</a:t>
            </a:r>
            <a:r>
              <a:rPr dirty="0" smtClean="0" baseline="3968" sz="2100" spc="0">
                <a:latin typeface="Cambria Math"/>
                <a:cs typeface="Cambria Math"/>
              </a:rPr>
              <a:t>⁄</a:t>
            </a:r>
            <a:r>
              <a:rPr dirty="0" smtClean="0" baseline="1984" sz="2100" spc="0">
                <a:latin typeface="Cambria Math"/>
                <a:cs typeface="Cambria Math"/>
              </a:rPr>
              <a:t>2𝜋</a:t>
            </a:r>
            <a:r>
              <a:rPr dirty="0" smtClean="0" sz="1400" spc="0">
                <a:latin typeface="Cambria Math"/>
                <a:cs typeface="Cambria Math"/>
              </a:rPr>
              <a:t>√</a:t>
            </a:r>
            <a:r>
              <a:rPr dirty="0" smtClean="0" baseline="1984" sz="2100" spc="-7">
                <a:latin typeface="Cambria Math"/>
                <a:cs typeface="Cambria Math"/>
              </a:rPr>
              <a:t>𝐿�</a:t>
            </a:r>
            <a:endParaRPr baseline="1984" sz="2100">
              <a:latin typeface="Cambria Math"/>
              <a:cs typeface="Cambria Math"/>
            </a:endParaRPr>
          </a:p>
          <a:p>
            <a:pPr marL="239395" marR="12700" indent="-227329">
              <a:lnSpc>
                <a:spcPts val="1870"/>
              </a:lnSpc>
              <a:spcBef>
                <a:spcPts val="3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um</a:t>
            </a:r>
            <a:r>
              <a:rPr dirty="0" smtClean="0" sz="1400" spc="-3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Output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we</a:t>
            </a:r>
            <a:r>
              <a:rPr dirty="0" smtClean="0" sz="1400" spc="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nk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rc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has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35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 pe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ately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187">
                <a:latin typeface="Cambria Math"/>
                <a:cs typeface="Cambria Math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15"/>
              </a:spcBef>
            </a:pPr>
            <a:endParaRPr sz="550"/>
          </a:p>
          <a:p>
            <a:pPr marL="2062480">
              <a:lnSpc>
                <a:spcPct val="100000"/>
              </a:lnSpc>
            </a:pPr>
            <a:r>
              <a:rPr dirty="0" smtClean="0" sz="1400" spc="-15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���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5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𝑉</a:t>
            </a:r>
            <a:r>
              <a:rPr dirty="0" smtClean="0" baseline="27777" sz="1500" spc="112">
                <a:latin typeface="Cambria Math"/>
                <a:cs typeface="Cambria Math"/>
              </a:rPr>
              <a:t>2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7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�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𝑐</a:t>
            </a:r>
            <a:r>
              <a:rPr dirty="0" smtClean="0" sz="1400" spc="-1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0.707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172">
                <a:latin typeface="Cambria Math"/>
                <a:cs typeface="Cambria Math"/>
              </a:rPr>
              <a:t>C</a:t>
            </a:r>
            <a:r>
              <a:rPr dirty="0" smtClean="0" baseline="1984" sz="2100" spc="7">
                <a:latin typeface="Cambria Math"/>
                <a:cs typeface="Cambria Math"/>
              </a:rPr>
              <a:t>)</a:t>
            </a:r>
            <a:r>
              <a:rPr dirty="0" smtClean="0" baseline="27777" sz="1500" spc="97">
                <a:latin typeface="Cambria Math"/>
                <a:cs typeface="Cambria Math"/>
              </a:rPr>
              <a:t>2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𝑐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02282" y="7312025"/>
            <a:ext cx="155575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𝑷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7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�.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𝟓𝑽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75">
                <a:latin typeface="Cambria Math"/>
                <a:cs typeface="Cambria Math"/>
              </a:rPr>
              <a:t>�</a:t>
            </a:r>
            <a:r>
              <a:rPr dirty="0" smtClean="0" baseline="33333" sz="1500" spc="37">
                <a:latin typeface="Cambria Math"/>
                <a:cs typeface="Cambria Math"/>
              </a:rPr>
              <a:t>�</a:t>
            </a:r>
            <a:r>
              <a:rPr dirty="0" smtClean="0" sz="1400" spc="-5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𝑹</a:t>
            </a:r>
            <a:r>
              <a:rPr dirty="0" smtClean="0" baseline="-16666" sz="1500" spc="-15">
                <a:latin typeface="Cambria Math"/>
                <a:cs typeface="Cambria Math"/>
              </a:rPr>
              <a:t>𝒄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04969" y="7312025"/>
            <a:ext cx="106807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Equa</a:t>
            </a:r>
            <a:r>
              <a:rPr dirty="0" smtClean="0" sz="1400" spc="-10">
                <a:latin typeface="Cambria Math"/>
                <a:cs typeface="Cambria Math"/>
              </a:rPr>
              <a:t>t</a:t>
            </a:r>
            <a:r>
              <a:rPr dirty="0" smtClean="0" sz="1400" spc="0">
                <a:latin typeface="Cambria Math"/>
                <a:cs typeface="Cambria Math"/>
              </a:rPr>
              <a:t>i</a:t>
            </a:r>
            <a:r>
              <a:rPr dirty="0" smtClean="0" sz="1400" spc="-15">
                <a:latin typeface="Cambria Math"/>
                <a:cs typeface="Cambria Math"/>
              </a:rPr>
              <a:t>o</a:t>
            </a:r>
            <a:r>
              <a:rPr dirty="0" smtClean="0" sz="1400" spc="0">
                <a:latin typeface="Cambria Math"/>
                <a:cs typeface="Cambria Math"/>
              </a:rPr>
              <a:t>n 7–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9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7638572"/>
            <a:ext cx="6878955" cy="10864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10700"/>
              </a:lnSpc>
            </a:pP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𝑐</a:t>
            </a:r>
            <a:r>
              <a:rPr dirty="0" smtClean="0" sz="1400" spc="-10">
                <a:latin typeface="Times New Roman"/>
                <a:cs typeface="Times New Roman"/>
              </a:rPr>
              <a:t>is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nk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par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bin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value.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31"/>
              </a:spcBef>
            </a:pPr>
            <a:endParaRPr sz="1000"/>
          </a:p>
          <a:p>
            <a:pPr marL="239395" indent="-227329">
              <a:lnSpc>
                <a:spcPct val="10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ust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5">
                <a:latin typeface="Cambria Math"/>
                <a:cs typeface="Cambria Math"/>
              </a:rPr>
              <a:t>�</a:t>
            </a:r>
            <a:r>
              <a:rPr dirty="0" smtClean="0" baseline="-16666" sz="1500" spc="75">
                <a:latin typeface="Cambria Math"/>
                <a:cs typeface="Cambria Math"/>
              </a:rPr>
              <a:t>T</a:t>
            </a:r>
            <a:r>
              <a:rPr dirty="0" smtClean="0" baseline="-16666" sz="1500" spc="75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5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���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D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89">
                <a:latin typeface="Cambria Math"/>
                <a:cs typeface="Cambria Math"/>
              </a:rPr>
              <a:t>av</a:t>
            </a:r>
            <a:r>
              <a:rPr dirty="0" smtClean="0" baseline="-16666" sz="1500" spc="82">
                <a:latin typeface="Cambria Math"/>
                <a:cs typeface="Cambria Math"/>
              </a:rPr>
              <a:t>g</a:t>
            </a:r>
            <a:r>
              <a:rPr dirty="0" smtClean="0" baseline="-13888" sz="1500" spc="-7">
                <a:latin typeface="Cambria Math"/>
                <a:cs typeface="Cambria Math"/>
              </a:rPr>
              <a:t>)</a:t>
            </a:r>
            <a:endParaRPr baseline="-13888" sz="1500">
              <a:latin typeface="Cambria Math"/>
              <a:cs typeface="Cambria Math"/>
            </a:endParaRPr>
          </a:p>
          <a:p>
            <a:pPr marL="239395" indent="-227329">
              <a:lnSpc>
                <a:spcPct val="100000"/>
              </a:lnSpc>
              <a:spcBef>
                <a:spcPts val="34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51177" y="8775395"/>
            <a:ext cx="2913380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𝜼=</a:t>
            </a:r>
            <a:r>
              <a:rPr dirty="0" smtClean="0" baseline="11904" sz="2100" spc="12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𝑷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5">
                <a:latin typeface="Cambria Math"/>
                <a:cs typeface="Cambria Math"/>
              </a:rPr>
              <a:t>�</a:t>
            </a:r>
            <a:r>
              <a:rPr dirty="0" smtClean="0" sz="1000" spc="50">
                <a:latin typeface="Cambria Math"/>
                <a:cs typeface="Cambria Math"/>
              </a:rPr>
              <a:t>�</a:t>
            </a:r>
            <a:r>
              <a:rPr dirty="0" smtClean="0" baseline="13888" sz="2100" spc="0">
                <a:latin typeface="Cambria Math"/>
                <a:cs typeface="Cambria Math"/>
              </a:rPr>
              <a:t>⁄</a:t>
            </a:r>
            <a:r>
              <a:rPr dirty="0" smtClean="0" baseline="11904" sz="2100" spc="0">
                <a:latin typeface="Cambria Math"/>
                <a:cs typeface="Cambria Math"/>
              </a:rPr>
              <a:t>𝑷</a:t>
            </a:r>
            <a:r>
              <a:rPr dirty="0" smtClean="0" sz="1000" spc="-10">
                <a:latin typeface="Cambria Math"/>
                <a:cs typeface="Cambria Math"/>
              </a:rPr>
              <a:t>𝐓</a:t>
            </a:r>
            <a:r>
              <a:rPr dirty="0" smtClean="0" baseline="11904" sz="2100" spc="-15">
                <a:latin typeface="Cambria Math"/>
                <a:cs typeface="Cambria Math"/>
              </a:rPr>
              <a:t>=</a:t>
            </a:r>
            <a:r>
              <a:rPr dirty="0" smtClean="0" baseline="11904" sz="2100" spc="104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𝑷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5">
                <a:latin typeface="Cambria Math"/>
                <a:cs typeface="Cambria Math"/>
              </a:rPr>
              <a:t>�</a:t>
            </a:r>
            <a:r>
              <a:rPr dirty="0" smtClean="0" sz="1000" spc="50">
                <a:latin typeface="Cambria Math"/>
                <a:cs typeface="Cambria Math"/>
              </a:rPr>
              <a:t>�</a:t>
            </a:r>
            <a:r>
              <a:rPr dirty="0" smtClean="0" baseline="13888" sz="2100" spc="0">
                <a:latin typeface="Cambria Math"/>
                <a:cs typeface="Cambria Math"/>
              </a:rPr>
              <a:t>⁄</a:t>
            </a:r>
            <a:r>
              <a:rPr dirty="0" smtClean="0" baseline="11904" sz="2100" spc="7">
                <a:latin typeface="Cambria Math"/>
                <a:cs typeface="Cambria Math"/>
              </a:rPr>
              <a:t>(</a:t>
            </a:r>
            <a:r>
              <a:rPr dirty="0" smtClean="0" baseline="11904" sz="2100" spc="0">
                <a:latin typeface="Cambria Math"/>
                <a:cs typeface="Cambria Math"/>
              </a:rPr>
              <a:t>𝑷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5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 </a:t>
            </a:r>
            <a:r>
              <a:rPr dirty="0" smtClean="0" sz="1000" spc="-8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+</a:t>
            </a:r>
            <a:r>
              <a:rPr dirty="0" smtClean="0" baseline="11904" sz="2100" spc="-7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𝑷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-10">
                <a:latin typeface="Cambria Math"/>
                <a:cs typeface="Cambria Math"/>
              </a:rPr>
              <a:t>𝐚𝐯𝐠</a:t>
            </a:r>
            <a:r>
              <a:rPr dirty="0" smtClean="0" baseline="2777" sz="1500" spc="89">
                <a:latin typeface="Cambria Math"/>
                <a:cs typeface="Cambria Math"/>
              </a:rPr>
              <a:t>)</a:t>
            </a:r>
            <a:r>
              <a:rPr dirty="0" smtClean="0" baseline="11904" sz="2100" spc="0">
                <a:latin typeface="Cambria Math"/>
                <a:cs typeface="Cambria Math"/>
              </a:rPr>
              <a:t>)</a:t>
            </a:r>
            <a:endParaRPr baseline="11904" sz="21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17389" y="8738819"/>
            <a:ext cx="116713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Equa</a:t>
            </a:r>
            <a:r>
              <a:rPr dirty="0" smtClean="0" sz="1400" spc="-10">
                <a:latin typeface="Cambria Math"/>
                <a:cs typeface="Cambria Math"/>
              </a:rPr>
              <a:t>t</a:t>
            </a:r>
            <a:r>
              <a:rPr dirty="0" smtClean="0" sz="1400" spc="0">
                <a:latin typeface="Cambria Math"/>
                <a:cs typeface="Cambria Math"/>
              </a:rPr>
              <a:t>ion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7–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4500" y="9003995"/>
            <a:ext cx="540702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���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4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≫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D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89">
                <a:latin typeface="Cambria Math"/>
                <a:cs typeface="Cambria Math"/>
              </a:rPr>
              <a:t>av</a:t>
            </a:r>
            <a:r>
              <a:rPr dirty="0" smtClean="0" baseline="-16666" sz="1500" spc="82">
                <a:latin typeface="Cambria Math"/>
                <a:cs typeface="Cambria Math"/>
              </a:rPr>
              <a:t>g</a:t>
            </a:r>
            <a:r>
              <a:rPr dirty="0" smtClean="0" baseline="-13888" sz="1500" spc="104">
                <a:latin typeface="Cambria Math"/>
                <a:cs typeface="Cambria Math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ap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%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04800" y="307847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07847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7465821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04800" y="9751924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6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7162038" y="9260027"/>
            <a:ext cx="16891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11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04132" y="3401567"/>
            <a:ext cx="2548127" cy="21960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4136135" y="5957315"/>
            <a:ext cx="3305556" cy="30601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500" y="419607"/>
            <a:ext cx="6884670" cy="3502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 marR="17145" indent="-228600">
              <a:lnSpc>
                <a:spcPct val="110000"/>
              </a:lnSpc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effici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 lvl="1" marL="419100" marR="19685" indent="-227329">
              <a:lnSpc>
                <a:spcPct val="110000"/>
              </a:lnSpc>
              <a:spcBef>
                <a:spcPts val="10"/>
              </a:spcBef>
              <a:buFont typeface="Wingdings"/>
              <a:buChar char=""/>
              <a:tabLst>
                <a:tab pos="4191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nder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er,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eff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y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ach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00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%.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ct val="112900"/>
              </a:lnSpc>
              <a:spcBef>
                <a:spcPts val="20"/>
              </a:spcBef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LE</a:t>
            </a:r>
            <a:r>
              <a:rPr dirty="0" smtClean="0" sz="1400" spc="15" b="1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7</a:t>
            </a:r>
            <a:r>
              <a:rPr dirty="0" smtClean="0" sz="1400" spc="-10" b="1">
                <a:latin typeface="Times New Roman"/>
                <a:cs typeface="Times New Roman"/>
              </a:rPr>
              <a:t>–</a:t>
            </a:r>
            <a:r>
              <a:rPr dirty="0" smtClean="0" sz="1400" spc="5" b="1">
                <a:latin typeface="Times New Roman"/>
                <a:cs typeface="Times New Roman"/>
              </a:rPr>
              <a:t>8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2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7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7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 </a:t>
            </a:r>
            <a:r>
              <a:rPr dirty="0" smtClean="0" sz="1400" spc="6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ual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 V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𝑐</a:t>
            </a:r>
            <a:r>
              <a:rPr dirty="0" smtClean="0" sz="1400" spc="-1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ef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mtClean="0" sz="1400" b="1" i="1">
                <a:latin typeface="Times New Roman"/>
                <a:cs typeface="Times New Roman"/>
              </a:rPr>
              <a:t>Sol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ion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𝑇=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baseline="1984" sz="2100" spc="7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𝑓=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200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kH</a:t>
            </a:r>
            <a:r>
              <a:rPr dirty="0" smtClean="0" sz="1400" spc="0">
                <a:latin typeface="Cambria Math"/>
                <a:cs typeface="Cambria Math"/>
              </a:rPr>
              <a:t>z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5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𝜇s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22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ore,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D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89">
                <a:latin typeface="Cambria Math"/>
                <a:cs typeface="Cambria Math"/>
              </a:rPr>
              <a:t>av</a:t>
            </a:r>
            <a:r>
              <a:rPr dirty="0" smtClean="0" baseline="-16666" sz="1500" spc="82">
                <a:latin typeface="Cambria Math"/>
                <a:cs typeface="Cambria Math"/>
              </a:rPr>
              <a:t>g</a:t>
            </a:r>
            <a:r>
              <a:rPr dirty="0" smtClean="0" baseline="-13888" sz="1500" spc="-7">
                <a:latin typeface="Cambria Math"/>
                <a:cs typeface="Cambria Math"/>
              </a:rPr>
              <a:t>)</a:t>
            </a:r>
            <a:r>
              <a:rPr dirty="0" smtClean="0" baseline="-13888" sz="1500" spc="-7">
                <a:latin typeface="Cambria Math"/>
                <a:cs typeface="Cambria Math"/>
              </a:rPr>
              <a:t> </a:t>
            </a:r>
            <a:r>
              <a:rPr dirty="0" smtClean="0" baseline="-13888" sz="15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30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o</a:t>
            </a:r>
            <a:r>
              <a:rPr dirty="0" smtClean="0" baseline="-16666" sz="1500" spc="179">
                <a:latin typeface="Cambria Math"/>
                <a:cs typeface="Cambria Math"/>
              </a:rPr>
              <a:t>n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𝑇</a:t>
            </a:r>
            <a:r>
              <a:rPr dirty="0" smtClean="0" baseline="1984" sz="2100" spc="-15">
                <a:latin typeface="Cambria Math"/>
                <a:cs typeface="Cambria Math"/>
              </a:rPr>
              <a:t>)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-15">
                <a:latin typeface="Cambria Math"/>
                <a:cs typeface="Cambria Math"/>
              </a:rPr>
              <a:t>𝑐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-15">
                <a:latin typeface="Cambria Math"/>
                <a:cs typeface="Cambria Math"/>
              </a:rPr>
              <a:t>�𝑎</a:t>
            </a:r>
            <a:r>
              <a:rPr dirty="0" smtClean="0" baseline="-16666" sz="1500" spc="22">
                <a:latin typeface="Cambria Math"/>
                <a:cs typeface="Cambria Math"/>
              </a:rPr>
              <a:t>�</a:t>
            </a:r>
            <a:r>
              <a:rPr dirty="0" smtClean="0" baseline="-13888" sz="1500" spc="104">
                <a:latin typeface="Cambria Math"/>
                <a:cs typeface="Cambria Math"/>
              </a:rPr>
              <a:t>)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𝑐�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-15">
                <a:latin typeface="Cambria Math"/>
                <a:cs typeface="Cambria Math"/>
              </a:rPr>
              <a:t>�𝑎</a:t>
            </a:r>
            <a:r>
              <a:rPr dirty="0" smtClean="0" baseline="-16666" sz="1500" spc="22">
                <a:latin typeface="Cambria Math"/>
                <a:cs typeface="Cambria Math"/>
              </a:rPr>
              <a:t>�</a:t>
            </a:r>
            <a:r>
              <a:rPr dirty="0" smtClean="0" baseline="-13888" sz="1500" spc="-7">
                <a:latin typeface="Cambria Math"/>
                <a:cs typeface="Cambria Math"/>
              </a:rPr>
              <a:t>)</a:t>
            </a:r>
            <a:r>
              <a:rPr dirty="0" smtClean="0" baseline="-13888" sz="1500" spc="-7">
                <a:latin typeface="Cambria Math"/>
                <a:cs typeface="Cambria Math"/>
              </a:rPr>
              <a:t> </a:t>
            </a:r>
            <a:r>
              <a:rPr dirty="0" smtClean="0" baseline="-13888" sz="15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𝜇</a:t>
            </a:r>
            <a:r>
              <a:rPr dirty="0" smtClean="0" sz="1400" spc="-20">
                <a:latin typeface="Cambria Math"/>
                <a:cs typeface="Cambria Math"/>
              </a:rPr>
              <a:t>s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5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𝜇</a:t>
            </a:r>
            <a:r>
              <a:rPr dirty="0" smtClean="0" sz="1400" spc="-5">
                <a:latin typeface="Cambria Math"/>
                <a:cs typeface="Cambria Math"/>
              </a:rPr>
              <a:t>s</a:t>
            </a:r>
            <a:r>
              <a:rPr dirty="0" smtClean="0" baseline="1984" sz="2100" spc="-15">
                <a:latin typeface="Cambria Math"/>
                <a:cs typeface="Cambria Math"/>
              </a:rPr>
              <a:t>)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1</a:t>
            </a:r>
            <a:r>
              <a:rPr dirty="0" smtClean="0" sz="1400" spc="0">
                <a:latin typeface="Cambria Math"/>
                <a:cs typeface="Cambria Math"/>
              </a:rPr>
              <a:t>00</a:t>
            </a:r>
            <a:r>
              <a:rPr dirty="0" smtClean="0" sz="1400" spc="-5">
                <a:latin typeface="Cambria Math"/>
                <a:cs typeface="Cambria Math"/>
              </a:rPr>
              <a:t> m</a:t>
            </a:r>
            <a:r>
              <a:rPr dirty="0" smtClean="0" sz="1400" spc="0">
                <a:latin typeface="Cambria Math"/>
                <a:cs typeface="Cambria Math"/>
              </a:rPr>
              <a:t>A</a:t>
            </a:r>
            <a:r>
              <a:rPr dirty="0" smtClean="0" baseline="1984" sz="2100" spc="-15">
                <a:latin typeface="Cambria Math"/>
                <a:cs typeface="Cambria Math"/>
              </a:rPr>
              <a:t>)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0</a:t>
            </a:r>
            <a:r>
              <a:rPr dirty="0" smtClean="0" sz="1400" spc="-15">
                <a:latin typeface="Cambria Math"/>
                <a:cs typeface="Cambria Math"/>
              </a:rPr>
              <a:t>.</a:t>
            </a:r>
            <a:r>
              <a:rPr dirty="0" smtClean="0" sz="1400" spc="0">
                <a:latin typeface="Cambria Math"/>
                <a:cs typeface="Cambria Math"/>
              </a:rPr>
              <a:t>2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V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4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mW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544320">
              <a:lnSpc>
                <a:spcPct val="100000"/>
              </a:lnSpc>
            </a:pPr>
            <a:r>
              <a:rPr dirty="0" smtClean="0" sz="1400" spc="-15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���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4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Cambria Math"/>
                <a:cs typeface="Cambria Math"/>
              </a:rPr>
              <a:t>.5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172">
                <a:latin typeface="Cambria Math"/>
                <a:cs typeface="Cambria Math"/>
              </a:rPr>
              <a:t>C</a:t>
            </a:r>
            <a:r>
              <a:rPr dirty="0" smtClean="0" baseline="33333" sz="1500" spc="112">
                <a:latin typeface="Cambria Math"/>
                <a:cs typeface="Cambria Math"/>
              </a:rPr>
              <a:t>2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𝑐</a:t>
            </a:r>
            <a:r>
              <a:rPr dirty="0" smtClean="0" sz="1400" spc="-1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0.5</a:t>
            </a:r>
            <a:r>
              <a:rPr dirty="0" smtClean="0" baseline="1984" sz="2100" spc="-1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24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baseline="1984" sz="2100" spc="-7">
                <a:latin typeface="Cambria Math"/>
                <a:cs typeface="Cambria Math"/>
              </a:rPr>
              <a:t>)</a:t>
            </a:r>
            <a:r>
              <a:rPr dirty="0" smtClean="0" baseline="27777" sz="1500" spc="97">
                <a:latin typeface="Cambria Math"/>
                <a:cs typeface="Cambria Math"/>
              </a:rPr>
              <a:t>2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100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2.88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W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ore,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𝜂=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5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���</a:t>
            </a:r>
            <a:r>
              <a:rPr dirty="0" smtClean="0" baseline="-16666" sz="1500" spc="-195">
                <a:latin typeface="Cambria Math"/>
                <a:cs typeface="Cambria Math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-16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���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D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89">
                <a:latin typeface="Cambria Math"/>
                <a:cs typeface="Cambria Math"/>
              </a:rPr>
              <a:t>av</a:t>
            </a:r>
            <a:r>
              <a:rPr dirty="0" smtClean="0" baseline="-16666" sz="1500" spc="82">
                <a:latin typeface="Cambria Math"/>
                <a:cs typeface="Cambria Math"/>
              </a:rPr>
              <a:t>g</a:t>
            </a:r>
            <a:r>
              <a:rPr dirty="0" smtClean="0" baseline="-13888" sz="1500" spc="104">
                <a:latin typeface="Cambria Math"/>
                <a:cs typeface="Cambria Math"/>
              </a:rPr>
              <a:t>)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2.88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W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2</a:t>
            </a:r>
            <a:r>
              <a:rPr dirty="0" smtClean="0" sz="1400" spc="0">
                <a:latin typeface="Cambria Math"/>
                <a:cs typeface="Cambria Math"/>
              </a:rPr>
              <a:t>.88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W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4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</a:t>
            </a:r>
            <a:r>
              <a:rPr dirty="0" smtClean="0" sz="1400" spc="0">
                <a:latin typeface="Cambria Math"/>
                <a:cs typeface="Cambria Math"/>
              </a:rPr>
              <a:t>W)</a:t>
            </a:r>
            <a:r>
              <a:rPr dirty="0" smtClean="0" sz="1400" spc="5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0.999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dirty="0" smtClean="0" sz="1400">
                <a:latin typeface="Times New Roman"/>
                <a:cs typeface="Times New Roman"/>
              </a:rPr>
              <a:t>or,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9.9%.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18"/>
              </a:spcBef>
            </a:pPr>
            <a:endParaRPr sz="800"/>
          </a:p>
          <a:p>
            <a:pPr marL="241300" marR="14604" indent="-228600">
              <a:lnSpc>
                <a:spcPct val="110000"/>
              </a:lnSpc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la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per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Bi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6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4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ss</a:t>
            </a:r>
            <a:r>
              <a:rPr dirty="0" smtClean="0" sz="1400" spc="6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plif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2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bi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 lvl="1" marL="419100" indent="-227329">
              <a:lnSpc>
                <a:spcPct val="100000"/>
              </a:lnSpc>
              <a:spcBef>
                <a:spcPts val="155"/>
              </a:spcBef>
              <a:buFont typeface="Wingdings"/>
              <a:buChar char=""/>
              <a:tabLst>
                <a:tab pos="4191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b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4661027"/>
            <a:ext cx="359092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7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-5">
                <a:latin typeface="Times New Roman"/>
                <a:cs typeface="Times New Roman"/>
              </a:rPr>
              <a:t>6</a:t>
            </a:r>
            <a:r>
              <a:rPr dirty="0" smtClean="0" sz="1200" spc="0">
                <a:latin typeface="Times New Roman"/>
                <a:cs typeface="Times New Roman"/>
              </a:rPr>
              <a:t>: Tu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 C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mplifi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lamp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bi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39135" y="8479282"/>
            <a:ext cx="208787" cy="0"/>
          </a:xfrm>
          <a:custGeom>
            <a:avLst/>
            <a:gdLst/>
            <a:ahLst/>
            <a:cxnLst/>
            <a:rect l="l" t="t" r="r" b="b"/>
            <a:pathLst>
              <a:path w="208787" h="0">
                <a:moveTo>
                  <a:pt x="0" y="0"/>
                </a:moveTo>
                <a:lnTo>
                  <a:pt x="208787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1249984" y="8745982"/>
            <a:ext cx="1377695" cy="0"/>
          </a:xfrm>
          <a:custGeom>
            <a:avLst/>
            <a:gdLst/>
            <a:ahLst/>
            <a:cxnLst/>
            <a:rect l="l" t="t" r="r" b="b"/>
            <a:pathLst>
              <a:path w="1377695" h="0">
                <a:moveTo>
                  <a:pt x="0" y="0"/>
                </a:moveTo>
                <a:lnTo>
                  <a:pt x="1377695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5504560"/>
            <a:ext cx="6878320" cy="34575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1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LE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7</a:t>
            </a:r>
            <a:r>
              <a:rPr dirty="0" smtClean="0" sz="1400" spc="-10" b="1">
                <a:latin typeface="Times New Roman"/>
                <a:cs typeface="Times New Roman"/>
              </a:rPr>
              <a:t>–</a:t>
            </a:r>
            <a:r>
              <a:rPr dirty="0" smtClean="0" sz="1400" spc="5" b="1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tor,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-p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ak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 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for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cl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 </a:t>
            </a:r>
            <a:r>
              <a:rPr dirty="0" smtClean="0" sz="1400" spc="5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45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3"/>
              </a:spcBef>
            </a:pPr>
            <a:endParaRPr sz="1000"/>
          </a:p>
          <a:p>
            <a:pPr marL="3823335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15">
                <a:latin typeface="Times New Roman"/>
                <a:cs typeface="Times New Roman"/>
              </a:rPr>
              <a:t>7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10">
                <a:latin typeface="Times New Roman"/>
                <a:cs typeface="Times New Roman"/>
              </a:rPr>
              <a:t>1</a:t>
            </a:r>
            <a:r>
              <a:rPr dirty="0" smtClean="0" sz="1200" spc="0">
                <a:latin typeface="Times New Roman"/>
                <a:cs typeface="Times New Roman"/>
              </a:rPr>
              <a:t>7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dirty="0" smtClean="0" sz="1400" b="1" i="1">
                <a:latin typeface="Times New Roman"/>
                <a:cs typeface="Times New Roman"/>
              </a:rPr>
              <a:t>Sol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ion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�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-7">
                <a:latin typeface="Cambria Math"/>
                <a:cs typeface="Cambria Math"/>
              </a:rPr>
              <a:t>�</a:t>
            </a:r>
            <a:r>
              <a:rPr dirty="0" smtClean="0" baseline="-13888" sz="1500" spc="-7">
                <a:latin typeface="Cambria Math"/>
                <a:cs typeface="Cambria Math"/>
              </a:rPr>
              <a:t>)</a:t>
            </a:r>
            <a:r>
              <a:rPr dirty="0" smtClean="0" baseline="-13888" sz="1500" spc="-7">
                <a:latin typeface="Cambria Math"/>
                <a:cs typeface="Cambria Math"/>
              </a:rPr>
              <a:t> </a:t>
            </a:r>
            <a:r>
              <a:rPr dirty="0" smtClean="0" baseline="-13888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1.414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0">
                <a:latin typeface="Cambria Math"/>
                <a:cs typeface="Cambria Math"/>
              </a:rPr>
              <a:t>�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7">
                <a:latin typeface="Cambria Math"/>
                <a:cs typeface="Cambria Math"/>
              </a:rPr>
              <a:t>�</a:t>
            </a:r>
            <a:r>
              <a:rPr dirty="0" smtClean="0" baseline="-16666" sz="1500" spc="7">
                <a:latin typeface="Cambria Math"/>
                <a:cs typeface="Cambria Math"/>
              </a:rPr>
              <a:t>�</a:t>
            </a:r>
            <a:r>
              <a:rPr dirty="0" smtClean="0" baseline="-13888" sz="1500" spc="-7">
                <a:latin typeface="Cambria Math"/>
                <a:cs typeface="Cambria Math"/>
              </a:rPr>
              <a:t>)</a:t>
            </a:r>
            <a:r>
              <a:rPr dirty="0" smtClean="0" baseline="-13888" sz="1500" spc="-7">
                <a:latin typeface="Cambria Math"/>
                <a:cs typeface="Cambria Math"/>
              </a:rPr>
              <a:t> </a:t>
            </a:r>
            <a:r>
              <a:rPr dirty="0" smtClean="0" baseline="-13888" sz="15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-15">
                <a:latin typeface="Cambria Math"/>
                <a:cs typeface="Cambria Math"/>
              </a:rPr>
              <a:t>.</a:t>
            </a:r>
            <a:r>
              <a:rPr dirty="0" smtClean="0" sz="1400" spc="0">
                <a:latin typeface="Cambria Math"/>
                <a:cs typeface="Cambria Math"/>
              </a:rPr>
              <a:t>41</a:t>
            </a:r>
            <a:r>
              <a:rPr dirty="0" smtClean="0" sz="1400" spc="-10">
                <a:latin typeface="Cambria Math"/>
                <a:cs typeface="Cambria Math"/>
              </a:rPr>
              <a:t>4</a:t>
            </a:r>
            <a:r>
              <a:rPr dirty="0" smtClean="0" baseline="1984" sz="2100" spc="7">
                <a:latin typeface="Cambria Math"/>
                <a:cs typeface="Cambria Math"/>
              </a:rPr>
              <a:t>)</a:t>
            </a:r>
            <a:r>
              <a:rPr dirty="0" smtClean="0" baseline="1984" sz="2100" spc="-1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�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-7">
                <a:latin typeface="Cambria Math"/>
                <a:cs typeface="Cambria Math"/>
              </a:rPr>
              <a:t>�</a:t>
            </a:r>
            <a:r>
              <a:rPr dirty="0" smtClean="0" baseline="-13888" sz="1500" spc="-7">
                <a:latin typeface="Cambria Math"/>
                <a:cs typeface="Cambria Math"/>
              </a:rPr>
              <a:t>)</a:t>
            </a:r>
            <a:r>
              <a:rPr dirty="0" smtClean="0" baseline="-13888" sz="1500" spc="-7">
                <a:latin typeface="Cambria Math"/>
                <a:cs typeface="Cambria Math"/>
              </a:rPr>
              <a:t> </a:t>
            </a:r>
            <a:r>
              <a:rPr dirty="0" smtClean="0" baseline="-13888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≅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1.4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500"/>
              </a:lnSpc>
              <a:spcBef>
                <a:spcPts val="4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b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50">
                <a:latin typeface="Cambria Math"/>
                <a:cs typeface="Cambria Math"/>
              </a:rPr>
              <a:t>(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7">
                <a:latin typeface="Cambria Math"/>
                <a:cs typeface="Cambria Math"/>
              </a:rPr>
              <a:t>�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-7">
                <a:latin typeface="Cambria Math"/>
                <a:cs typeface="Cambria Math"/>
              </a:rPr>
              <a:t>�</a:t>
            </a:r>
            <a:r>
              <a:rPr dirty="0" smtClean="0" baseline="-13888" sz="1500" spc="-7">
                <a:latin typeface="Cambria Math"/>
                <a:cs typeface="Cambria Math"/>
              </a:rPr>
              <a:t>)</a:t>
            </a:r>
            <a:r>
              <a:rPr dirty="0" smtClean="0" baseline="-13888" sz="1500" spc="-7">
                <a:latin typeface="Cambria Math"/>
                <a:cs typeface="Cambria Math"/>
              </a:rPr>
              <a:t> </a:t>
            </a:r>
            <a:r>
              <a:rPr dirty="0" smtClean="0" baseline="-13888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0.7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V</a:t>
            </a:r>
            <a:r>
              <a:rPr dirty="0" smtClean="0" sz="1400" spc="45">
                <a:latin typeface="Cambria Math"/>
                <a:cs typeface="Cambria Math"/>
              </a:rPr>
              <a:t>)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0.7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dc</a:t>
            </a:r>
            <a:endParaRPr sz="1400">
              <a:latin typeface="Cambria Math"/>
              <a:cs typeface="Cambria Math"/>
            </a:endParaRPr>
          </a:p>
          <a:p>
            <a:pPr marL="12700" marR="3932554">
              <a:lnSpc>
                <a:spcPct val="109500"/>
              </a:lnSpc>
              <a:spcBef>
                <a:spcPts val="16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b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 p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ak</a:t>
            </a:r>
            <a:r>
              <a:rPr dirty="0" smtClean="0" sz="1400" spc="0">
                <a:latin typeface="Times New Roman"/>
                <a:cs typeface="Times New Roman"/>
              </a:rPr>
              <a:t> of 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0.7 V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19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�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-7">
                <a:latin typeface="Cambria Math"/>
                <a:cs typeface="Cambria Math"/>
              </a:rPr>
              <a:t>�</a:t>
            </a:r>
            <a:r>
              <a:rPr dirty="0" smtClean="0" baseline="-13888" sz="1500" spc="-7">
                <a:latin typeface="Cambria Math"/>
                <a:cs typeface="Cambria Math"/>
              </a:rPr>
              <a:t>)</a:t>
            </a:r>
            <a:r>
              <a:rPr dirty="0" smtClean="0" baseline="-13888" sz="1500" spc="-7">
                <a:latin typeface="Cambria Math"/>
                <a:cs typeface="Cambria Math"/>
              </a:rPr>
              <a:t> </a:t>
            </a:r>
            <a:r>
              <a:rPr dirty="0" smtClean="0" baseline="-13888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0.7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V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1.4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− 0.7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�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-7">
                <a:latin typeface="Cambria Math"/>
                <a:cs typeface="Cambria Math"/>
              </a:rPr>
              <a:t>�</a:t>
            </a:r>
            <a:r>
              <a:rPr dirty="0" smtClean="0" baseline="-13888" sz="1500" spc="-7">
                <a:latin typeface="Cambria Math"/>
                <a:cs typeface="Cambria Math"/>
              </a:rPr>
              <a:t>)</a:t>
            </a:r>
            <a:r>
              <a:rPr dirty="0" smtClean="0" baseline="-13888" sz="1500" spc="-7">
                <a:latin typeface="Cambria Math"/>
                <a:cs typeface="Cambria Math"/>
              </a:rPr>
              <a:t> </a:t>
            </a:r>
            <a:r>
              <a:rPr dirty="0" smtClean="0" baseline="-13888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0.7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V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2.1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600"/>
              </a:lnSpc>
              <a:spcBef>
                <a:spcPts val="11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dirty="0" smtClean="0" baseline="1984" sz="2100" spc="-15">
                <a:latin typeface="Times New Roman"/>
                <a:cs typeface="Times New Roman"/>
              </a:rPr>
              <a:t>T</a:t>
            </a:r>
            <a:r>
              <a:rPr dirty="0" smtClean="0" baseline="1984" sz="2100" spc="0">
                <a:latin typeface="Times New Roman"/>
                <a:cs typeface="Times New Roman"/>
              </a:rPr>
              <a:t>he re</a:t>
            </a:r>
            <a:r>
              <a:rPr dirty="0" smtClean="0" baseline="1984" sz="2100" spc="-15">
                <a:latin typeface="Times New Roman"/>
                <a:cs typeface="Times New Roman"/>
              </a:rPr>
              <a:t>s</a:t>
            </a:r>
            <a:r>
              <a:rPr dirty="0" smtClean="0" baseline="1984" sz="2100" spc="-15">
                <a:latin typeface="Times New Roman"/>
                <a:cs typeface="Times New Roman"/>
              </a:rPr>
              <a:t>o</a:t>
            </a:r>
            <a:r>
              <a:rPr dirty="0" smtClean="0" baseline="1984" sz="2100" spc="0">
                <a:latin typeface="Times New Roman"/>
                <a:cs typeface="Times New Roman"/>
              </a:rPr>
              <a:t>n</a:t>
            </a:r>
            <a:r>
              <a:rPr dirty="0" smtClean="0" baseline="1984" sz="2100" spc="-22">
                <a:latin typeface="Times New Roman"/>
                <a:cs typeface="Times New Roman"/>
              </a:rPr>
              <a:t>a</a:t>
            </a:r>
            <a:r>
              <a:rPr dirty="0" smtClean="0" baseline="1984" sz="2100" spc="0">
                <a:latin typeface="Times New Roman"/>
                <a:cs typeface="Times New Roman"/>
              </a:rPr>
              <a:t>nt</a:t>
            </a:r>
            <a:r>
              <a:rPr dirty="0" smtClean="0" baseline="1984" sz="2100" spc="7">
                <a:latin typeface="Times New Roman"/>
                <a:cs typeface="Times New Roman"/>
              </a:rPr>
              <a:t> </a:t>
            </a:r>
            <a:r>
              <a:rPr dirty="0" smtClean="0" baseline="1984" sz="2100" spc="0">
                <a:latin typeface="Times New Roman"/>
                <a:cs typeface="Times New Roman"/>
              </a:rPr>
              <a:t>f</a:t>
            </a:r>
            <a:r>
              <a:rPr dirty="0" smtClean="0" baseline="1984" sz="2100" spc="-22">
                <a:latin typeface="Times New Roman"/>
                <a:cs typeface="Times New Roman"/>
              </a:rPr>
              <a:t>r</a:t>
            </a:r>
            <a:r>
              <a:rPr dirty="0" smtClean="0" baseline="1984" sz="2100" spc="0">
                <a:latin typeface="Times New Roman"/>
                <a:cs typeface="Times New Roman"/>
              </a:rPr>
              <a:t>e</a:t>
            </a:r>
            <a:r>
              <a:rPr dirty="0" smtClean="0" baseline="1984" sz="2100" spc="-15">
                <a:latin typeface="Times New Roman"/>
                <a:cs typeface="Times New Roman"/>
              </a:rPr>
              <a:t>q</a:t>
            </a:r>
            <a:r>
              <a:rPr dirty="0" smtClean="0" baseline="1984" sz="2100" spc="0">
                <a:latin typeface="Times New Roman"/>
                <a:cs typeface="Times New Roman"/>
              </a:rPr>
              <a:t>u</a:t>
            </a:r>
            <a:r>
              <a:rPr dirty="0" smtClean="0" baseline="1984" sz="2100" spc="-22">
                <a:latin typeface="Times New Roman"/>
                <a:cs typeface="Times New Roman"/>
              </a:rPr>
              <a:t>e</a:t>
            </a:r>
            <a:r>
              <a:rPr dirty="0" smtClean="0" baseline="1984" sz="2100" spc="-15">
                <a:latin typeface="Times New Roman"/>
                <a:cs typeface="Times New Roman"/>
              </a:rPr>
              <a:t>n</a:t>
            </a:r>
            <a:r>
              <a:rPr dirty="0" smtClean="0" baseline="1984" sz="2100" spc="0">
                <a:latin typeface="Times New Roman"/>
                <a:cs typeface="Times New Roman"/>
              </a:rPr>
              <a:t>cy</a:t>
            </a:r>
            <a:r>
              <a:rPr dirty="0" smtClean="0" baseline="1984" sz="2100" spc="-30">
                <a:latin typeface="Times New Roman"/>
                <a:cs typeface="Times New Roman"/>
              </a:rPr>
              <a:t> </a:t>
            </a:r>
            <a:r>
              <a:rPr dirty="0" smtClean="0" baseline="1984" sz="2100" spc="0">
                <a:latin typeface="Times New Roman"/>
                <a:cs typeface="Times New Roman"/>
              </a:rPr>
              <a:t>is</a:t>
            </a:r>
            <a:r>
              <a:rPr dirty="0" smtClean="0" baseline="1984" sz="2100" spc="22">
                <a:latin typeface="Times New Roman"/>
                <a:cs typeface="Times New Roman"/>
              </a:rPr>
              <a:t> </a:t>
            </a:r>
            <a:r>
              <a:rPr dirty="0" smtClean="0" baseline="1984" sz="2100" spc="-427">
                <a:latin typeface="Cambria Math"/>
                <a:cs typeface="Cambria Math"/>
              </a:rPr>
              <a:t>�</a:t>
            </a:r>
            <a:r>
              <a:rPr dirty="0" smtClean="0" baseline="-13888" sz="1500" spc="-15">
                <a:latin typeface="Cambria Math"/>
                <a:cs typeface="Cambria Math"/>
              </a:rPr>
              <a:t>�</a:t>
            </a:r>
            <a:r>
              <a:rPr dirty="0" smtClean="0" baseline="-13888" sz="1500" spc="-15">
                <a:latin typeface="Cambria Math"/>
                <a:cs typeface="Cambria Math"/>
              </a:rPr>
              <a:t> </a:t>
            </a:r>
            <a:r>
              <a:rPr dirty="0" smtClean="0" baseline="-13888" sz="1500" spc="75">
                <a:latin typeface="Cambria Math"/>
                <a:cs typeface="Cambria Math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=</a:t>
            </a:r>
            <a:r>
              <a:rPr dirty="0" smtClean="0" baseline="1984" sz="2100" spc="104">
                <a:latin typeface="Cambria Math"/>
                <a:cs typeface="Cambria Math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1</a:t>
            </a:r>
            <a:r>
              <a:rPr dirty="0" smtClean="0" baseline="3968" sz="2100" spc="0">
                <a:latin typeface="Cambria Math"/>
                <a:cs typeface="Cambria Math"/>
              </a:rPr>
              <a:t>⁄</a:t>
            </a:r>
            <a:r>
              <a:rPr dirty="0" smtClean="0" baseline="1984" sz="2100" spc="0">
                <a:latin typeface="Cambria Math"/>
                <a:cs typeface="Cambria Math"/>
              </a:rPr>
              <a:t>2𝜋</a:t>
            </a:r>
            <a:r>
              <a:rPr dirty="0" smtClean="0" sz="1400" spc="0">
                <a:latin typeface="Cambria Math"/>
                <a:cs typeface="Cambria Math"/>
              </a:rPr>
              <a:t>√</a:t>
            </a:r>
            <a:r>
              <a:rPr dirty="0" smtClean="0" baseline="1984" sz="2100" spc="-7">
                <a:latin typeface="Cambria Math"/>
                <a:cs typeface="Cambria Math"/>
              </a:rPr>
              <a:t>𝐿�</a:t>
            </a:r>
            <a:endParaRPr baseline="1984" sz="2100">
              <a:latin typeface="Cambria Math"/>
              <a:cs typeface="Cambria Math"/>
            </a:endParaRPr>
          </a:p>
          <a:p>
            <a:pPr>
              <a:lnSpc>
                <a:spcPts val="500"/>
              </a:lnSpc>
              <a:spcBef>
                <a:spcPts val="3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-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2𝜋</a:t>
            </a:r>
            <a:r>
              <a:rPr dirty="0" smtClean="0" sz="1400" spc="114">
                <a:latin typeface="Cambria Math"/>
                <a:cs typeface="Cambria Math"/>
              </a:rPr>
              <a:t>√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220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𝜇</a:t>
            </a:r>
            <a:r>
              <a:rPr dirty="0" smtClean="0" sz="1400" spc="-5">
                <a:latin typeface="Cambria Math"/>
                <a:cs typeface="Cambria Math"/>
              </a:rPr>
              <a:t>H</a:t>
            </a:r>
            <a:r>
              <a:rPr dirty="0" smtClean="0" baseline="1984" sz="2100" spc="-15">
                <a:latin typeface="Cambria Math"/>
                <a:cs typeface="Cambria Math"/>
              </a:rPr>
              <a:t>)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6</a:t>
            </a:r>
            <a:r>
              <a:rPr dirty="0" smtClean="0" sz="1400" spc="-10">
                <a:latin typeface="Cambria Math"/>
                <a:cs typeface="Cambria Math"/>
              </a:rPr>
              <a:t>8</a:t>
            </a:r>
            <a:r>
              <a:rPr dirty="0" smtClean="0" sz="1400" spc="0">
                <a:latin typeface="Cambria Math"/>
                <a:cs typeface="Cambria Math"/>
              </a:rPr>
              <a:t>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p</a:t>
            </a:r>
            <a:r>
              <a:rPr dirty="0" smtClean="0" sz="1400" spc="0">
                <a:latin typeface="Cambria Math"/>
                <a:cs typeface="Cambria Math"/>
              </a:rPr>
              <a:t>F</a:t>
            </a:r>
            <a:r>
              <a:rPr dirty="0" smtClean="0" baseline="1984" sz="2100" spc="-7">
                <a:latin typeface="Cambria Math"/>
                <a:cs typeface="Cambria Math"/>
              </a:rPr>
              <a:t>)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411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kHz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4800" y="307847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7847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465821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04800" y="9751924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6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444500" y="9010091"/>
            <a:ext cx="553529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2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30">
                <a:latin typeface="Cambria Math"/>
                <a:cs typeface="Cambria Math"/>
              </a:rPr>
              <a:t>�</a:t>
            </a:r>
            <a:r>
              <a:rPr dirty="0" smtClean="0" baseline="-16666" sz="1500" spc="-22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1</a:t>
            </a:r>
            <a:r>
              <a:rPr dirty="0" smtClean="0" sz="1400" spc="0">
                <a:latin typeface="Cambria Math"/>
                <a:cs typeface="Cambria Math"/>
              </a:rPr>
              <a:t>5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V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30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162038" y="9260027"/>
            <a:ext cx="16891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12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5468" y="2962655"/>
            <a:ext cx="7091172" cy="3166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44500" y="419607"/>
            <a:ext cx="6881495" cy="4819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39395" marR="12700" indent="-227329">
              <a:lnSpc>
                <a:spcPct val="11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8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Quie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cent</a:t>
            </a:r>
            <a:r>
              <a:rPr dirty="0" smtClean="0" sz="1400" spc="-7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-7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no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of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08022" y="953261"/>
            <a:ext cx="1173480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𝑷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r>
              <a:rPr dirty="0" smtClean="0" baseline="11904" sz="2100" spc="-15">
                <a:latin typeface="Cambria Math"/>
                <a:cs typeface="Cambria Math"/>
              </a:rPr>
              <a:t>=</a:t>
            </a:r>
            <a:r>
              <a:rPr dirty="0" smtClean="0" baseline="11904" sz="2100" spc="127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𝑰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r>
              <a:rPr dirty="0" smtClean="0" baseline="11904" sz="2100" spc="-15">
                <a:latin typeface="Cambria Math"/>
                <a:cs typeface="Cambria Math"/>
              </a:rPr>
              <a:t>𝑽</a:t>
            </a:r>
            <a:r>
              <a:rPr dirty="0" smtClean="0" sz="1000" spc="-10">
                <a:latin typeface="Cambria Math"/>
                <a:cs typeface="Cambria Math"/>
              </a:rPr>
              <a:t>��𝐐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00753" y="916685"/>
            <a:ext cx="10661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E</a:t>
            </a:r>
            <a:r>
              <a:rPr dirty="0" smtClean="0" sz="1400" spc="-20">
                <a:latin typeface="Cambria Math"/>
                <a:cs typeface="Cambria Math"/>
              </a:rPr>
              <a:t>q</a:t>
            </a:r>
            <a:r>
              <a:rPr dirty="0" smtClean="0" sz="1400" spc="0">
                <a:latin typeface="Cambria Math"/>
                <a:cs typeface="Cambria Math"/>
              </a:rPr>
              <a:t>ua</a:t>
            </a:r>
            <a:r>
              <a:rPr dirty="0" smtClean="0" sz="1400" spc="-10">
                <a:latin typeface="Cambria Math"/>
                <a:cs typeface="Cambria Math"/>
              </a:rPr>
              <a:t>t</a:t>
            </a:r>
            <a:r>
              <a:rPr dirty="0" smtClean="0" sz="1400" spc="0">
                <a:latin typeface="Cambria Math"/>
                <a:cs typeface="Cambria Math"/>
              </a:rPr>
              <a:t>ion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7–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1171193"/>
            <a:ext cx="6886575" cy="12115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698500" indent="-228600">
              <a:lnSpc>
                <a:spcPct val="100000"/>
              </a:lnSpc>
              <a:buFont typeface="Wingdings"/>
              <a:buChar char=""/>
              <a:tabLst>
                <a:tab pos="6985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dc</a:t>
            </a:r>
            <a:r>
              <a:rPr dirty="0" smtClean="0" sz="1400" spc="3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quie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ent</a:t>
            </a:r>
            <a:r>
              <a:rPr dirty="0" smtClean="0" sz="1400" spc="3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wer</a:t>
            </a:r>
            <a:r>
              <a:rPr dirty="0" smtClean="0" sz="1400" spc="4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ust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  <a:p>
            <a:pPr marL="698500">
              <a:lnSpc>
                <a:spcPct val="100000"/>
              </a:lnSpc>
              <a:spcBef>
                <a:spcPts val="18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tr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ust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2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39395" marR="12700" indent="-227329">
              <a:lnSpc>
                <a:spcPct val="11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Output 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: 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ut,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ues 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curre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11"/>
              </a:spcBef>
            </a:pPr>
            <a:endParaRPr sz="600"/>
          </a:p>
          <a:p>
            <a:pPr marL="1858010">
              <a:lnSpc>
                <a:spcPct val="100000"/>
              </a:lnSpc>
            </a:pPr>
            <a:r>
              <a:rPr dirty="0" smtClean="0" baseline="11904" sz="2100" spc="-232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r>
              <a:rPr dirty="0" smtClean="0" sz="1000" spc="2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(</a:t>
            </a:r>
            <a:r>
              <a:rPr dirty="0" smtClean="0" sz="1000" spc="-10">
                <a:latin typeface="Cambria Math"/>
                <a:cs typeface="Cambria Math"/>
              </a:rPr>
              <a:t>�𝑎𝑥)</a:t>
            </a:r>
            <a:r>
              <a:rPr dirty="0" smtClean="0" sz="1000" spc="-10">
                <a:latin typeface="Cambria Math"/>
                <a:cs typeface="Cambria Math"/>
              </a:rPr>
              <a:t> </a:t>
            </a:r>
            <a:r>
              <a:rPr dirty="0" smtClean="0" sz="1000" spc="-5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=</a:t>
            </a:r>
            <a:r>
              <a:rPr dirty="0" smtClean="0" baseline="11904" sz="2100" spc="120">
                <a:latin typeface="Cambria Math"/>
                <a:cs typeface="Cambria Math"/>
              </a:rPr>
              <a:t> </a:t>
            </a:r>
            <a:r>
              <a:rPr dirty="0" smtClean="0" baseline="11904" sz="2100" spc="75">
                <a:latin typeface="Cambria Math"/>
                <a:cs typeface="Cambria Math"/>
              </a:rPr>
              <a:t>(</a:t>
            </a:r>
            <a:r>
              <a:rPr dirty="0" smtClean="0" baseline="11904" sz="2100" spc="0">
                <a:latin typeface="Cambria Math"/>
                <a:cs typeface="Cambria Math"/>
              </a:rPr>
              <a:t>0.</a:t>
            </a:r>
            <a:r>
              <a:rPr dirty="0" smtClean="0" baseline="11904" sz="2100" spc="-15">
                <a:latin typeface="Cambria Math"/>
                <a:cs typeface="Cambria Math"/>
              </a:rPr>
              <a:t>7</a:t>
            </a:r>
            <a:r>
              <a:rPr dirty="0" smtClean="0" baseline="11904" sz="2100" spc="0">
                <a:latin typeface="Cambria Math"/>
                <a:cs typeface="Cambria Math"/>
              </a:rPr>
              <a:t>07𝐼</a:t>
            </a:r>
            <a:r>
              <a:rPr dirty="0" smtClean="0" sz="1000" spc="-10">
                <a:latin typeface="Cambria Math"/>
                <a:cs typeface="Cambria Math"/>
              </a:rPr>
              <a:t>𝑐</a:t>
            </a:r>
            <a:r>
              <a:rPr dirty="0" smtClean="0" sz="1000" spc="-15">
                <a:latin typeface="Cambria Math"/>
                <a:cs typeface="Cambria Math"/>
              </a:rPr>
              <a:t>(</a:t>
            </a:r>
            <a:r>
              <a:rPr dirty="0" smtClean="0" sz="1000" spc="-10">
                <a:latin typeface="Cambria Math"/>
                <a:cs typeface="Cambria Math"/>
              </a:rPr>
              <a:t>�𝑎𝑥</a:t>
            </a:r>
            <a:r>
              <a:rPr dirty="0" smtClean="0" sz="1000" spc="45">
                <a:latin typeface="Cambria Math"/>
                <a:cs typeface="Cambria Math"/>
              </a:rPr>
              <a:t>)</a:t>
            </a:r>
            <a:r>
              <a:rPr dirty="0" smtClean="0" baseline="11904" sz="2100" spc="75">
                <a:latin typeface="Cambria Math"/>
                <a:cs typeface="Cambria Math"/>
              </a:rPr>
              <a:t>)</a:t>
            </a:r>
            <a:r>
              <a:rPr dirty="0" smtClean="0" baseline="11904" sz="2100" spc="75">
                <a:latin typeface="Cambria Math"/>
                <a:cs typeface="Cambria Math"/>
              </a:rPr>
              <a:t>(</a:t>
            </a:r>
            <a:r>
              <a:rPr dirty="0" smtClean="0" baseline="11904" sz="2100" spc="0">
                <a:latin typeface="Cambria Math"/>
                <a:cs typeface="Cambria Math"/>
              </a:rPr>
              <a:t>0.</a:t>
            </a:r>
            <a:r>
              <a:rPr dirty="0" smtClean="0" baseline="11904" sz="2100" spc="-15">
                <a:latin typeface="Cambria Math"/>
                <a:cs typeface="Cambria Math"/>
              </a:rPr>
              <a:t>7</a:t>
            </a:r>
            <a:r>
              <a:rPr dirty="0" smtClean="0" baseline="11904" sz="2100" spc="0">
                <a:latin typeface="Cambria Math"/>
                <a:cs typeface="Cambria Math"/>
              </a:rPr>
              <a:t>0</a:t>
            </a:r>
            <a:r>
              <a:rPr dirty="0" smtClean="0" baseline="11904" sz="2100" spc="-15">
                <a:latin typeface="Cambria Math"/>
                <a:cs typeface="Cambria Math"/>
              </a:rPr>
              <a:t>7</a:t>
            </a: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𝑐</a:t>
            </a:r>
            <a:r>
              <a:rPr dirty="0" smtClean="0" sz="1000" spc="-15">
                <a:latin typeface="Cambria Math"/>
                <a:cs typeface="Cambria Math"/>
              </a:rPr>
              <a:t>(</a:t>
            </a:r>
            <a:r>
              <a:rPr dirty="0" smtClean="0" sz="1000" spc="-10">
                <a:latin typeface="Cambria Math"/>
                <a:cs typeface="Cambria Math"/>
              </a:rPr>
              <a:t>�𝑎𝑥</a:t>
            </a:r>
            <a:r>
              <a:rPr dirty="0" smtClean="0" sz="1000" spc="45">
                <a:latin typeface="Cambria Math"/>
                <a:cs typeface="Cambria Math"/>
              </a:rPr>
              <a:t>)</a:t>
            </a:r>
            <a:r>
              <a:rPr dirty="0" smtClean="0" baseline="11904" sz="2100" spc="67">
                <a:latin typeface="Cambria Math"/>
                <a:cs typeface="Cambria Math"/>
              </a:rPr>
              <a:t>)</a:t>
            </a:r>
            <a:endParaRPr baseline="11904" sz="21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23617" y="2483357"/>
            <a:ext cx="1854835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𝑷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5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-10">
                <a:latin typeface="Cambria Math"/>
                <a:cs typeface="Cambria Math"/>
              </a:rPr>
              <a:t>�𝒂𝒙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r>
              <a:rPr dirty="0" smtClean="0" baseline="2777" sz="1500" spc="-7">
                <a:latin typeface="Cambria Math"/>
                <a:cs typeface="Cambria Math"/>
              </a:rPr>
              <a:t> </a:t>
            </a:r>
            <a:r>
              <a:rPr dirty="0" smtClean="0" baseline="2777" sz="1500" spc="15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=</a:t>
            </a:r>
            <a:r>
              <a:rPr dirty="0" smtClean="0" baseline="11904" sz="2100" spc="12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�.</a:t>
            </a:r>
            <a:r>
              <a:rPr dirty="0" smtClean="0" baseline="11904" sz="2100" spc="-12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𝟓𝑰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r>
              <a:rPr dirty="0" smtClean="0" baseline="11904" sz="2100" spc="-15">
                <a:latin typeface="Cambria Math"/>
                <a:cs typeface="Cambria Math"/>
              </a:rPr>
              <a:t>𝑽</a:t>
            </a:r>
            <a:r>
              <a:rPr dirty="0" smtClean="0" sz="1000" spc="-10">
                <a:latin typeface="Cambria Math"/>
                <a:cs typeface="Cambria Math"/>
              </a:rPr>
              <a:t>��𝐐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83633" y="2446781"/>
            <a:ext cx="106807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Equa</a:t>
            </a:r>
            <a:r>
              <a:rPr dirty="0" smtClean="0" sz="1400" spc="-10">
                <a:latin typeface="Cambria Math"/>
                <a:cs typeface="Cambria Math"/>
              </a:rPr>
              <a:t>t</a:t>
            </a:r>
            <a:r>
              <a:rPr dirty="0" smtClean="0" sz="1400" spc="-10">
                <a:latin typeface="Cambria Math"/>
                <a:cs typeface="Cambria Math"/>
              </a:rPr>
              <a:t>i</a:t>
            </a:r>
            <a:r>
              <a:rPr dirty="0" smtClean="0" sz="1400" spc="0">
                <a:latin typeface="Cambria Math"/>
                <a:cs typeface="Cambria Math"/>
              </a:rPr>
              <a:t>on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7–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2679984"/>
            <a:ext cx="6882130" cy="10560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107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LE</a:t>
            </a:r>
            <a:r>
              <a:rPr dirty="0" smtClean="0" sz="1400" spc="30" b="1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7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0" b="1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7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baseline="-16666" sz="1500" spc="-15">
                <a:latin typeface="Cambria Math"/>
                <a:cs typeface="Cambria Math"/>
              </a:rPr>
              <a:t>𝑎�</a:t>
            </a:r>
            <a:r>
              <a:rPr dirty="0" smtClean="0" sz="1400" spc="-1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200</a:t>
            </a:r>
            <a:r>
              <a:rPr dirty="0" smtClean="0" sz="1400" spc="4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59"/>
              </a:spcBef>
            </a:pPr>
            <a:endParaRPr sz="1000"/>
          </a:p>
          <a:p>
            <a:pPr marL="4318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7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4500" y="6077646"/>
            <a:ext cx="6884034" cy="3221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11400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Sol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ion </a:t>
            </a:r>
            <a:r>
              <a:rPr dirty="0" smtClean="0" sz="1400" spc="-85" b="1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st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(</a:t>
            </a:r>
            <a:r>
              <a:rPr dirty="0" smtClean="0" sz="1400" spc="-90">
                <a:latin typeface="Cambria Math"/>
                <a:cs typeface="Cambria Math"/>
              </a:rPr>
              <a:t>�</a:t>
            </a:r>
            <a:r>
              <a:rPr dirty="0" smtClean="0" baseline="-16666" sz="1500" spc="135">
                <a:latin typeface="Cambria Math"/>
                <a:cs typeface="Cambria Math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mo</a:t>
            </a:r>
            <a:r>
              <a:rPr dirty="0" smtClean="0" sz="1400" spc="2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itter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(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52">
                <a:latin typeface="Cambria Math"/>
                <a:cs typeface="Cambria Math"/>
              </a:rPr>
              <a:t>E</a:t>
            </a:r>
            <a:r>
              <a:rPr dirty="0" smtClean="0" baseline="-16666" sz="1500" spc="135">
                <a:latin typeface="Cambria Math"/>
                <a:cs typeface="Cambria Math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sec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(</a:t>
            </a:r>
            <a:r>
              <a:rPr dirty="0" smtClean="0" sz="1400" spc="-50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2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-6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50">
                <a:latin typeface="Cambria Math"/>
                <a:cs typeface="Cambria Math"/>
              </a:rPr>
              <a:t>�</a:t>
            </a:r>
            <a:r>
              <a:rPr dirty="0" smtClean="0" baseline="-16666" sz="1500" spc="112">
                <a:latin typeface="Cambria Math"/>
                <a:cs typeface="Cambria Math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sp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d.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ct val="110700"/>
              </a:lnSpc>
              <a:spcBef>
                <a:spcPts val="25"/>
              </a:spcBef>
            </a:pPr>
            <a:r>
              <a:rPr dirty="0" smtClean="0" sz="1400" b="1" i="1">
                <a:latin typeface="Times New Roman"/>
                <a:cs typeface="Times New Roman"/>
              </a:rPr>
              <a:t>Fi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-10" b="1" i="1">
                <a:latin typeface="Times New Roman"/>
                <a:cs typeface="Times New Roman"/>
              </a:rPr>
              <a:t>s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2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0" b="1" i="1">
                <a:latin typeface="Times New Roman"/>
                <a:cs typeface="Times New Roman"/>
              </a:rPr>
              <a:t>ge:</a:t>
            </a:r>
            <a:r>
              <a:rPr dirty="0" smtClean="0" sz="1400" spc="-20" b="1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se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  <a:p>
            <a:pPr algn="ctr" marL="3175">
              <a:lnSpc>
                <a:spcPct val="100000"/>
              </a:lnSpc>
              <a:spcBef>
                <a:spcPts val="215"/>
              </a:spcBef>
            </a:pP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𝑐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 </a:t>
            </a:r>
            <a:r>
              <a:rPr dirty="0" smtClean="0" sz="1400" spc="20">
                <a:latin typeface="Cambria Math"/>
                <a:cs typeface="Cambria Math"/>
              </a:rPr>
              <a:t>≅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 </a:t>
            </a:r>
            <a:r>
              <a:rPr dirty="0" smtClean="0" sz="1400" spc="60">
                <a:latin typeface="Cambria Math"/>
                <a:cs typeface="Cambria Math"/>
              </a:rPr>
              <a:t>∥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3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∥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112">
                <a:latin typeface="Cambria Math"/>
                <a:cs typeface="Cambria Math"/>
              </a:rPr>
              <a:t>4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4.7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∥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5.6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5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∥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22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2.29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endParaRPr sz="1400">
              <a:latin typeface="Cambria Math"/>
              <a:cs typeface="Cambria Math"/>
            </a:endParaRPr>
          </a:p>
          <a:p>
            <a:pPr algn="ctr" marL="12700" marR="12700" indent="-1905">
              <a:lnSpc>
                <a:spcPts val="1910"/>
              </a:lnSpc>
              <a:spcBef>
                <a:spcPts val="5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𝑐</a:t>
            </a:r>
            <a:r>
              <a:rPr dirty="0" smtClean="0" baseline="-16666" sz="1500" spc="97">
                <a:latin typeface="Cambria Math"/>
                <a:cs typeface="Cambria Math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ich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um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52">
                <a:latin typeface="Cambria Math"/>
                <a:cs typeface="Cambria Math"/>
              </a:rPr>
              <a:t>E</a:t>
            </a:r>
            <a:r>
              <a:rPr dirty="0" smtClean="0" baseline="-16666" sz="1500" spc="52">
                <a:latin typeface="Cambria Math"/>
                <a:cs typeface="Cambria Math"/>
              </a:rPr>
              <a:t>1</a:t>
            </a:r>
            <a:r>
              <a:rPr dirty="0" smtClean="0" baseline="-16666" sz="1500" spc="52">
                <a:latin typeface="Cambria Math"/>
                <a:cs typeface="Cambria Math"/>
              </a:rPr>
              <a:t> </a:t>
            </a:r>
            <a:r>
              <a:rPr dirty="0" smtClean="0" baseline="-16666" sz="1500" spc="-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5">
                <a:latin typeface="Cambria Math"/>
                <a:cs typeface="Cambria Math"/>
              </a:rPr>
              <a:t>′</a:t>
            </a:r>
            <a:r>
              <a:rPr dirty="0" smtClean="0" baseline="-16666" sz="1500" spc="-15">
                <a:latin typeface="Cambria Math"/>
                <a:cs typeface="Cambria Math"/>
              </a:rPr>
              <a:t>𝑒</a:t>
            </a:r>
            <a:r>
              <a:rPr dirty="0" smtClean="0" baseline="-16666" sz="1500" spc="0">
                <a:latin typeface="Cambria Math"/>
                <a:cs typeface="Cambria Math"/>
              </a:rPr>
              <a:t>(</a:t>
            </a:r>
            <a:r>
              <a:rPr dirty="0" smtClean="0" baseline="-16666" sz="1500" spc="-15">
                <a:latin typeface="Cambria Math"/>
                <a:cs typeface="Cambria Math"/>
              </a:rPr>
              <a:t>𝑄</a:t>
            </a:r>
            <a:r>
              <a:rPr dirty="0" smtClean="0" baseline="-16666" sz="1500" spc="22">
                <a:latin typeface="Cambria Math"/>
                <a:cs typeface="Cambria Math"/>
              </a:rPr>
              <a:t>1</a:t>
            </a:r>
            <a:r>
              <a:rPr dirty="0" smtClean="0" baseline="-16666" sz="1500" spc="67">
                <a:latin typeface="Cambria Math"/>
                <a:cs typeface="Cambria Math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xi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5">
                <a:latin typeface="Cambria Math"/>
                <a:cs typeface="Cambria Math"/>
              </a:rPr>
              <a:t>′</a:t>
            </a:r>
            <a:r>
              <a:rPr dirty="0" smtClean="0" baseline="-16666" sz="1500" spc="-15">
                <a:latin typeface="Cambria Math"/>
                <a:cs typeface="Cambria Math"/>
              </a:rPr>
              <a:t>𝑒</a:t>
            </a:r>
            <a:r>
              <a:rPr dirty="0" smtClean="0" baseline="-16666" sz="1500" spc="0">
                <a:latin typeface="Cambria Math"/>
                <a:cs typeface="Cambria Math"/>
              </a:rPr>
              <a:t>(</a:t>
            </a:r>
            <a:r>
              <a:rPr dirty="0" smtClean="0" baseline="-16666" sz="1500" spc="-15">
                <a:latin typeface="Cambria Math"/>
                <a:cs typeface="Cambria Math"/>
              </a:rPr>
              <a:t>𝑄</a:t>
            </a:r>
            <a:r>
              <a:rPr dirty="0" smtClean="0" baseline="-16666" sz="1500" spc="22">
                <a:latin typeface="Cambria Math"/>
                <a:cs typeface="Cambria Math"/>
              </a:rPr>
              <a:t>1</a:t>
            </a:r>
            <a:r>
              <a:rPr dirty="0" smtClean="0" baseline="-16666" sz="1500" spc="-7">
                <a:latin typeface="Cambria Math"/>
                <a:cs typeface="Cambria Math"/>
              </a:rPr>
              <a:t>)</a:t>
            </a:r>
            <a:r>
              <a:rPr dirty="0" smtClean="0" baseline="-16666" sz="1500" spc="-7">
                <a:latin typeface="Cambria Math"/>
                <a:cs typeface="Cambria Math"/>
              </a:rPr>
              <a:t> </a:t>
            </a:r>
            <a:r>
              <a:rPr dirty="0" smtClean="0" baseline="-16666" sz="1500" spc="-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endParaRPr sz="1400">
              <a:latin typeface="Times New Roman"/>
              <a:cs typeface="Times New Roman"/>
            </a:endParaRPr>
          </a:p>
          <a:p>
            <a:pPr algn="just" marL="12700" marR="5790565">
              <a:lnSpc>
                <a:spcPct val="100000"/>
              </a:lnSpc>
              <a:spcBef>
                <a:spcPts val="280"/>
              </a:spcBef>
            </a:pPr>
            <a:r>
              <a:rPr dirty="0" smtClean="0" sz="1400">
                <a:latin typeface="Times New Roman"/>
                <a:cs typeface="Times New Roman"/>
              </a:rPr>
              <a:t>fir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187">
                <a:latin typeface="Cambria Math"/>
                <a:cs typeface="Cambria Math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ctr" marL="1905">
              <a:lnSpc>
                <a:spcPct val="100000"/>
              </a:lnSpc>
              <a:spcBef>
                <a:spcPts val="240"/>
              </a:spcBef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≅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2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-5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-12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112">
                <a:latin typeface="Cambria Math"/>
                <a:cs typeface="Cambria Math"/>
              </a:rPr>
              <a:t>2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1984" sz="2100" spc="-15">
                <a:latin typeface="Cambria Math"/>
                <a:cs typeface="Cambria Math"/>
              </a:rPr>
              <a:t>)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10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20">
                <a:latin typeface="Cambria Math"/>
                <a:cs typeface="Cambria Math"/>
              </a:rPr>
              <a:t>Ω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10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56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1984" sz="2100" spc="7">
                <a:latin typeface="Cambria Math"/>
                <a:cs typeface="Cambria Math"/>
              </a:rPr>
              <a:t>)</a:t>
            </a:r>
            <a:r>
              <a:rPr dirty="0" smtClean="0" sz="1400" spc="-10">
                <a:latin typeface="Cambria Math"/>
                <a:cs typeface="Cambria Math"/>
              </a:rPr>
              <a:t>1</a:t>
            </a:r>
            <a:r>
              <a:rPr dirty="0" smtClean="0" sz="1400" spc="0">
                <a:latin typeface="Cambria Math"/>
                <a:cs typeface="Cambria Math"/>
              </a:rPr>
              <a:t>2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5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1.82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 algn="ctr" marR="7620">
              <a:lnSpc>
                <a:spcPct val="100000"/>
              </a:lnSpc>
              <a:spcBef>
                <a:spcPts val="200"/>
              </a:spcBef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BE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-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endParaRPr baseline="-16666" sz="1500">
              <a:latin typeface="Cambria Math"/>
              <a:cs typeface="Cambria Math"/>
            </a:endParaRPr>
          </a:p>
          <a:p>
            <a:pPr algn="ctr" marL="1905">
              <a:lnSpc>
                <a:spcPct val="100000"/>
              </a:lnSpc>
              <a:spcBef>
                <a:spcPts val="200"/>
              </a:spcBef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-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BE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-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0.7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1.82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0.7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1.12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600"/>
              </a:lnSpc>
              <a:spcBef>
                <a:spcPts val="11"/>
              </a:spcBef>
            </a:pPr>
            <a:endParaRPr sz="600"/>
          </a:p>
          <a:p>
            <a:pPr algn="ctr" marL="127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𝐼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187">
                <a:latin typeface="Cambria Math"/>
                <a:cs typeface="Cambria Math"/>
              </a:rPr>
              <a:t>E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-35">
                <a:latin typeface="Cambria Math"/>
                <a:cs typeface="Cambria Math"/>
              </a:rPr>
              <a:t>�</a:t>
            </a:r>
            <a:r>
              <a:rPr dirty="0" smtClean="0" baseline="-16666" sz="1500" spc="52">
                <a:latin typeface="Cambria Math"/>
                <a:cs typeface="Cambria Math"/>
              </a:rPr>
              <a:t>E</a:t>
            </a:r>
            <a:r>
              <a:rPr dirty="0" smtClean="0" baseline="-16666" sz="1500" spc="52">
                <a:latin typeface="Cambria Math"/>
                <a:cs typeface="Cambria Math"/>
              </a:rPr>
              <a:t>1</a:t>
            </a:r>
            <a:r>
              <a:rPr dirty="0" smtClean="0" baseline="-16666" sz="1500" spc="52">
                <a:latin typeface="Cambria Math"/>
                <a:cs typeface="Cambria Math"/>
              </a:rPr>
              <a:t> </a:t>
            </a:r>
            <a:r>
              <a:rPr dirty="0" smtClean="0" baseline="-16666" sz="1500" spc="-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52">
                <a:latin typeface="Cambria Math"/>
                <a:cs typeface="Cambria Math"/>
              </a:rPr>
              <a:t>E</a:t>
            </a:r>
            <a:r>
              <a:rPr dirty="0" smtClean="0" baseline="-16666" sz="1500" spc="135">
                <a:latin typeface="Cambria Math"/>
                <a:cs typeface="Cambria Math"/>
              </a:rPr>
              <a:t>2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1.12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V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68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560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1.78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mA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04800" y="307847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07847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7465821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04800" y="9751924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6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47040"/>
            <a:ext cx="6881495" cy="87242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5080">
              <a:lnSpc>
                <a:spcPct val="100000"/>
              </a:lnSpc>
            </a:pPr>
            <a:r>
              <a:rPr dirty="0" smtClean="0" sz="1400" spc="75">
                <a:latin typeface="Cambria Math"/>
                <a:cs typeface="Cambria Math"/>
              </a:rPr>
              <a:t>�</a:t>
            </a:r>
            <a:r>
              <a:rPr dirty="0" smtClean="0" baseline="27777" sz="1500" spc="217">
                <a:latin typeface="Cambria Math"/>
                <a:cs typeface="Cambria Math"/>
              </a:rPr>
              <a:t>′</a:t>
            </a:r>
            <a:r>
              <a:rPr dirty="0" smtClean="0" baseline="-16666" sz="1500" spc="-15">
                <a:latin typeface="Cambria Math"/>
                <a:cs typeface="Cambria Math"/>
              </a:rPr>
              <a:t>𝑒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-15">
                <a:latin typeface="Cambria Math"/>
                <a:cs typeface="Cambria Math"/>
              </a:rPr>
              <a:t>𝑄</a:t>
            </a:r>
            <a:r>
              <a:rPr dirty="0" smtClean="0" baseline="-16666" sz="1500" spc="22">
                <a:latin typeface="Cambria Math"/>
                <a:cs typeface="Cambria Math"/>
              </a:rPr>
              <a:t>1</a:t>
            </a:r>
            <a:r>
              <a:rPr dirty="0" smtClean="0" baseline="-13888" sz="1500" spc="-7">
                <a:latin typeface="Cambria Math"/>
                <a:cs typeface="Cambria Math"/>
              </a:rPr>
              <a:t>)</a:t>
            </a:r>
            <a:r>
              <a:rPr dirty="0" smtClean="0" baseline="-13888" sz="1500" spc="-7">
                <a:latin typeface="Cambria Math"/>
                <a:cs typeface="Cambria Math"/>
              </a:rPr>
              <a:t> </a:t>
            </a:r>
            <a:r>
              <a:rPr dirty="0" smtClean="0" baseline="-13888" sz="1500" spc="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25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</a:t>
            </a:r>
            <a:r>
              <a:rPr dirty="0" smtClean="0" sz="1400" spc="-10">
                <a:latin typeface="Cambria Math"/>
                <a:cs typeface="Cambria Math"/>
              </a:rPr>
              <a:t>V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 </a:t>
            </a:r>
            <a:r>
              <a:rPr dirty="0" smtClean="0" sz="1400" spc="55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25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</a:t>
            </a:r>
            <a:r>
              <a:rPr dirty="0" smtClean="0" sz="1400" spc="-20">
                <a:latin typeface="Cambria Math"/>
                <a:cs typeface="Cambria Math"/>
              </a:rPr>
              <a:t>V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1.78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</a:t>
            </a:r>
            <a:r>
              <a:rPr dirty="0" smtClean="0" sz="1400" spc="0">
                <a:latin typeface="Cambria Math"/>
                <a:cs typeface="Cambria Math"/>
              </a:rPr>
              <a:t>A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14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s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t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 algn="ctr" marL="4445">
              <a:lnSpc>
                <a:spcPct val="100000"/>
              </a:lnSpc>
              <a:spcBef>
                <a:spcPts val="215"/>
              </a:spcBef>
            </a:pPr>
            <a:r>
              <a:rPr dirty="0" smtClean="0" sz="1400">
                <a:latin typeface="Cambria Math"/>
                <a:cs typeface="Cambria Math"/>
              </a:rPr>
              <a:t>𝐴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 </a:t>
            </a:r>
            <a:r>
              <a:rPr dirty="0" smtClean="0" sz="1400" spc="2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𝑐</a:t>
            </a:r>
            <a:r>
              <a:rPr dirty="0" smtClean="0" baseline="-16666" sz="1500" spc="97">
                <a:latin typeface="Cambria Math"/>
                <a:cs typeface="Cambria Math"/>
              </a:rPr>
              <a:t>1</a:t>
            </a:r>
            <a:r>
              <a:rPr dirty="0" smtClean="0" baseline="1984" sz="2100" spc="15">
                <a:latin typeface="Cambria Math"/>
                <a:cs typeface="Cambria Math"/>
              </a:rPr>
              <a:t>⁄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52">
                <a:latin typeface="Cambria Math"/>
                <a:cs typeface="Cambria Math"/>
              </a:rPr>
              <a:t>E</a:t>
            </a:r>
            <a:r>
              <a:rPr dirty="0" smtClean="0" baseline="-16666" sz="1500" spc="52">
                <a:latin typeface="Cambria Math"/>
                <a:cs typeface="Cambria Math"/>
              </a:rPr>
              <a:t>1</a:t>
            </a:r>
            <a:r>
              <a:rPr dirty="0" smtClean="0" baseline="-16666" sz="1500" spc="52">
                <a:latin typeface="Cambria Math"/>
                <a:cs typeface="Cambria Math"/>
              </a:rPr>
              <a:t> </a:t>
            </a:r>
            <a:r>
              <a:rPr dirty="0" smtClean="0" baseline="-16666" sz="1500" spc="-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75">
                <a:latin typeface="Cambria Math"/>
                <a:cs typeface="Cambria Math"/>
              </a:rPr>
              <a:t>�</a:t>
            </a:r>
            <a:r>
              <a:rPr dirty="0" smtClean="0" baseline="27777" sz="1500" spc="240">
                <a:latin typeface="Cambria Math"/>
                <a:cs typeface="Cambria Math"/>
              </a:rPr>
              <a:t>′</a:t>
            </a:r>
            <a:r>
              <a:rPr dirty="0" smtClean="0" baseline="-16666" sz="1500" spc="-15">
                <a:latin typeface="Cambria Math"/>
                <a:cs typeface="Cambria Math"/>
              </a:rPr>
              <a:t>𝑒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-15">
                <a:latin typeface="Cambria Math"/>
                <a:cs typeface="Cambria Math"/>
              </a:rPr>
              <a:t>𝑄</a:t>
            </a:r>
            <a:r>
              <a:rPr dirty="0" smtClean="0" baseline="-16666" sz="1500" spc="22">
                <a:latin typeface="Cambria Math"/>
                <a:cs typeface="Cambria Math"/>
              </a:rPr>
              <a:t>1</a:t>
            </a:r>
            <a:r>
              <a:rPr dirty="0" smtClean="0" baseline="-13888" sz="1500" spc="-7">
                <a:latin typeface="Cambria Math"/>
                <a:cs typeface="Cambria Math"/>
              </a:rPr>
              <a:t>)</a:t>
            </a:r>
            <a:r>
              <a:rPr dirty="0" smtClean="0" baseline="-13888" sz="1500" spc="-7">
                <a:latin typeface="Cambria Math"/>
                <a:cs typeface="Cambria Math"/>
              </a:rPr>
              <a:t> </a:t>
            </a:r>
            <a:r>
              <a:rPr dirty="0" smtClean="0" baseline="-13888" sz="15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2.29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5">
                <a:latin typeface="Cambria Math"/>
                <a:cs typeface="Cambria Math"/>
              </a:rPr>
              <a:t>Ω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6</a:t>
            </a:r>
            <a:r>
              <a:rPr dirty="0" smtClean="0" sz="1400" spc="0">
                <a:latin typeface="Cambria Math"/>
                <a:cs typeface="Cambria Math"/>
              </a:rPr>
              <a:t>8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14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2</a:t>
            </a:r>
            <a:r>
              <a:rPr dirty="0" smtClean="0" sz="1400" spc="5">
                <a:latin typeface="Cambria Math"/>
                <a:cs typeface="Cambria Math"/>
              </a:rPr>
              <a:t>7</a:t>
            </a:r>
            <a:r>
              <a:rPr dirty="0" smtClean="0" sz="1400" spc="0">
                <a:latin typeface="Cambria Math"/>
                <a:cs typeface="Cambria Math"/>
              </a:rPr>
              <a:t>.9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n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on.</a:t>
            </a:r>
            <a:endParaRPr sz="1400">
              <a:latin typeface="Times New Roman"/>
              <a:cs typeface="Times New Roman"/>
            </a:endParaRPr>
          </a:p>
          <a:p>
            <a:pPr marL="12700" marR="13970">
              <a:lnSpc>
                <a:spcPts val="1870"/>
              </a:lnSpc>
              <a:spcBef>
                <a:spcPts val="8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90">
                <a:latin typeface="Cambria Math"/>
                <a:cs typeface="Cambria Math"/>
              </a:rPr>
              <a:t>�</a:t>
            </a:r>
            <a:r>
              <a:rPr dirty="0" smtClean="0" baseline="-16666" sz="1500" spc="135">
                <a:latin typeface="Cambria Math"/>
                <a:cs typeface="Cambria Math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ctr" marL="5715">
              <a:lnSpc>
                <a:spcPct val="100000"/>
              </a:lnSpc>
              <a:spcBef>
                <a:spcPts val="250"/>
              </a:spcBef>
            </a:pP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-22">
                <a:latin typeface="Cambria Math"/>
                <a:cs typeface="Cambria Math"/>
              </a:rPr>
              <a:t>𝑖</a:t>
            </a:r>
            <a:r>
              <a:rPr dirty="0" smtClean="0" baseline="-16666" sz="1500" spc="0">
                <a:latin typeface="Cambria Math"/>
                <a:cs typeface="Cambria Math"/>
              </a:rPr>
              <a:t>�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-7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�</a:t>
            </a:r>
            <a:r>
              <a:rPr dirty="0" smtClean="0" baseline="-13888" sz="1500" spc="0">
                <a:latin typeface="Cambria Math"/>
                <a:cs typeface="Cambria Math"/>
              </a:rPr>
              <a:t>)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 </a:t>
            </a:r>
            <a:r>
              <a:rPr dirty="0" smtClean="0" sz="1400" spc="2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5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 </a:t>
            </a:r>
            <a:r>
              <a:rPr dirty="0" smtClean="0" sz="1400" spc="20">
                <a:latin typeface="Cambria Math"/>
                <a:cs typeface="Cambria Math"/>
              </a:rPr>
              <a:t>∥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2</a:t>
            </a:r>
            <a:r>
              <a:rPr dirty="0" smtClean="0" baseline="-16666" sz="1500" spc="30">
                <a:latin typeface="Cambria Math"/>
                <a:cs typeface="Cambria Math"/>
              </a:rPr>
              <a:t>  </a:t>
            </a:r>
            <a:r>
              <a:rPr dirty="0" smtClean="0" sz="1400" spc="20">
                <a:latin typeface="Cambria Math"/>
                <a:cs typeface="Cambria Math"/>
              </a:rPr>
              <a:t>∥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baseline="-16666" sz="1500" spc="-15">
                <a:latin typeface="Cambria Math"/>
                <a:cs typeface="Cambria Math"/>
              </a:rPr>
              <a:t>𝑎�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-15">
                <a:latin typeface="Cambria Math"/>
                <a:cs typeface="Cambria Math"/>
              </a:rPr>
              <a:t>𝑄</a:t>
            </a:r>
            <a:r>
              <a:rPr dirty="0" smtClean="0" baseline="-16666" sz="1500" spc="22">
                <a:latin typeface="Cambria Math"/>
                <a:cs typeface="Cambria Math"/>
              </a:rPr>
              <a:t>1</a:t>
            </a:r>
            <a:r>
              <a:rPr dirty="0" smtClean="0" baseline="-13888" sz="1500" spc="89">
                <a:latin typeface="Cambria Math"/>
                <a:cs typeface="Cambria Math"/>
              </a:rPr>
              <a:t>)</a:t>
            </a:r>
            <a:r>
              <a:rPr dirty="0" smtClean="0" sz="1400" spc="50">
                <a:latin typeface="Cambria Math"/>
                <a:cs typeface="Cambria Math"/>
              </a:rPr>
              <a:t>(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52">
                <a:latin typeface="Cambria Math"/>
                <a:cs typeface="Cambria Math"/>
              </a:rPr>
              <a:t>E</a:t>
            </a:r>
            <a:r>
              <a:rPr dirty="0" smtClean="0" baseline="-16666" sz="1500" spc="52">
                <a:latin typeface="Cambria Math"/>
                <a:cs typeface="Cambria Math"/>
              </a:rPr>
              <a:t>1</a:t>
            </a:r>
            <a:r>
              <a:rPr dirty="0" smtClean="0" baseline="-16666" sz="1500" spc="52">
                <a:latin typeface="Cambria Math"/>
                <a:cs typeface="Cambria Math"/>
              </a:rPr>
              <a:t> </a:t>
            </a:r>
            <a:r>
              <a:rPr dirty="0" smtClean="0" baseline="-16666" sz="1500" spc="-12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75">
                <a:latin typeface="Cambria Math"/>
                <a:cs typeface="Cambria Math"/>
              </a:rPr>
              <a:t>�</a:t>
            </a:r>
            <a:r>
              <a:rPr dirty="0" smtClean="0" baseline="30555" sz="1500" spc="240">
                <a:latin typeface="Cambria Math"/>
                <a:cs typeface="Cambria Math"/>
              </a:rPr>
              <a:t>′</a:t>
            </a:r>
            <a:r>
              <a:rPr dirty="0" smtClean="0" baseline="-16666" sz="1500" spc="-15">
                <a:latin typeface="Cambria Math"/>
                <a:cs typeface="Cambria Math"/>
              </a:rPr>
              <a:t>𝑒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-15">
                <a:latin typeface="Cambria Math"/>
                <a:cs typeface="Cambria Math"/>
              </a:rPr>
              <a:t>𝑄</a:t>
            </a:r>
            <a:r>
              <a:rPr dirty="0" smtClean="0" baseline="-16666" sz="1500" spc="22">
                <a:latin typeface="Cambria Math"/>
                <a:cs typeface="Cambria Math"/>
              </a:rPr>
              <a:t>1</a:t>
            </a:r>
            <a:r>
              <a:rPr dirty="0" smtClean="0" baseline="-13888" sz="1500" spc="89">
                <a:latin typeface="Cambria Math"/>
                <a:cs typeface="Cambria Math"/>
              </a:rPr>
              <a:t>)</a:t>
            </a:r>
            <a:r>
              <a:rPr dirty="0" smtClean="0" sz="1400" spc="45">
                <a:latin typeface="Cambria Math"/>
                <a:cs typeface="Cambria Math"/>
              </a:rPr>
              <a:t>)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56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6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∥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∥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200</a:t>
            </a:r>
            <a:r>
              <a:rPr dirty="0" smtClean="0" baseline="1984" sz="2100" spc="-1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68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+ 14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8.4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1100"/>
              </a:lnSpc>
              <a:spcBef>
                <a:spcPts val="16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Sec</a:t>
            </a:r>
            <a:r>
              <a:rPr dirty="0" smtClean="0" sz="1400" spc="5" b="1" i="1">
                <a:latin typeface="Times New Roman"/>
                <a:cs typeface="Times New Roman"/>
              </a:rPr>
              <a:t>o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d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s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a</a:t>
            </a:r>
            <a:r>
              <a:rPr dirty="0" smtClean="0" sz="1400" spc="-10" b="1" i="1">
                <a:latin typeface="Times New Roman"/>
                <a:cs typeface="Times New Roman"/>
              </a:rPr>
              <a:t>g</a:t>
            </a:r>
            <a:r>
              <a:rPr dirty="0" smtClean="0" sz="1400" spc="0" b="1" i="1">
                <a:latin typeface="Times New Roman"/>
                <a:cs typeface="Times New Roman"/>
              </a:rPr>
              <a:t>e: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eq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1.</a:t>
            </a:r>
            <a:endParaRPr sz="1400">
              <a:latin typeface="Times New Roman"/>
              <a:cs typeface="Times New Roman"/>
            </a:endParaRPr>
          </a:p>
          <a:p>
            <a:pPr algn="ctr" marL="4445">
              <a:lnSpc>
                <a:spcPct val="100000"/>
              </a:lnSpc>
              <a:spcBef>
                <a:spcPts val="215"/>
              </a:spcBef>
            </a:pPr>
            <a:r>
              <a:rPr dirty="0" smtClean="0" sz="1400">
                <a:latin typeface="Cambria Math"/>
                <a:cs typeface="Cambria Math"/>
              </a:rPr>
              <a:t>𝐴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2</a:t>
            </a:r>
            <a:r>
              <a:rPr dirty="0" smtClean="0" baseline="-16666" sz="1500" spc="30">
                <a:latin typeface="Cambria Math"/>
                <a:cs typeface="Cambria Math"/>
              </a:rPr>
              <a:t>  </a:t>
            </a:r>
            <a:r>
              <a:rPr dirty="0" smtClean="0" sz="1400" spc="20">
                <a:latin typeface="Cambria Math"/>
                <a:cs typeface="Cambria Math"/>
              </a:rPr>
              <a:t>≅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algn="ctr" marL="12700" marR="15240" indent="-635">
              <a:lnSpc>
                <a:spcPct val="110000"/>
              </a:lnSpc>
            </a:pP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ve</a:t>
            </a:r>
            <a:r>
              <a:rPr dirty="0" smtClean="0" sz="1400" spc="5" b="1" i="1">
                <a:latin typeface="Times New Roman"/>
                <a:cs typeface="Times New Roman"/>
              </a:rPr>
              <a:t>r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-10" b="1" i="1">
                <a:latin typeface="Times New Roman"/>
                <a:cs typeface="Times New Roman"/>
              </a:rPr>
              <a:t>l</a:t>
            </a:r>
            <a:r>
              <a:rPr dirty="0" smtClean="0" sz="1400" spc="0" b="1" i="1">
                <a:latin typeface="Times New Roman"/>
                <a:cs typeface="Times New Roman"/>
              </a:rPr>
              <a:t>l</a:t>
            </a:r>
            <a:r>
              <a:rPr dirty="0" smtClean="0" sz="1400" spc="70" b="1" i="1">
                <a:latin typeface="Times New Roman"/>
                <a:cs typeface="Times New Roman"/>
              </a:rPr>
              <a:t> </a:t>
            </a:r>
            <a:r>
              <a:rPr dirty="0" smtClean="0" sz="1400" spc="-20" b="1" i="1">
                <a:latin typeface="Times New Roman"/>
                <a:cs typeface="Times New Roman"/>
              </a:rPr>
              <a:t>a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p</a:t>
            </a:r>
            <a:r>
              <a:rPr dirty="0" smtClean="0" sz="1400" spc="-10" b="1" i="1">
                <a:latin typeface="Times New Roman"/>
                <a:cs typeface="Times New Roman"/>
              </a:rPr>
              <a:t>l</a:t>
            </a:r>
            <a:r>
              <a:rPr dirty="0" smtClean="0" sz="1400" spc="0" b="1" i="1">
                <a:latin typeface="Times New Roman"/>
                <a:cs typeface="Times New Roman"/>
              </a:rPr>
              <a:t>if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5" b="1" i="1">
                <a:latin typeface="Times New Roman"/>
                <a:cs typeface="Times New Roman"/>
              </a:rPr>
              <a:t>r</a:t>
            </a:r>
            <a:r>
              <a:rPr dirty="0" smtClean="0" sz="1400" spc="0" b="1" i="1">
                <a:latin typeface="Times New Roman"/>
                <a:cs typeface="Times New Roman"/>
              </a:rPr>
              <a:t>:</a:t>
            </a:r>
            <a:r>
              <a:rPr dirty="0" smtClean="0" sz="1400" spc="75" b="1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ga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ately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1,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-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ately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dirty="0" smtClean="0" sz="140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g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fi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ge.</a:t>
            </a:r>
            <a:endParaRPr sz="1400">
              <a:latin typeface="Times New Roman"/>
              <a:cs typeface="Times New Roman"/>
            </a:endParaRPr>
          </a:p>
          <a:p>
            <a:pPr algn="ctr" marL="4445">
              <a:lnSpc>
                <a:spcPct val="100000"/>
              </a:lnSpc>
              <a:spcBef>
                <a:spcPts val="200"/>
              </a:spcBef>
            </a:pPr>
            <a:r>
              <a:rPr dirty="0" smtClean="0" sz="1400">
                <a:latin typeface="Cambria Math"/>
                <a:cs typeface="Cambria Math"/>
              </a:rPr>
              <a:t>𝐴</a:t>
            </a:r>
            <a:r>
              <a:rPr dirty="0" smtClean="0" baseline="-16666" sz="1500" spc="22">
                <a:latin typeface="Cambria Math"/>
                <a:cs typeface="Cambria Math"/>
              </a:rPr>
              <a:t>�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-7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�</a:t>
            </a:r>
            <a:r>
              <a:rPr dirty="0" smtClean="0" baseline="-13888" sz="1500" spc="-7">
                <a:latin typeface="Cambria Math"/>
                <a:cs typeface="Cambria Math"/>
              </a:rPr>
              <a:t>)</a:t>
            </a:r>
            <a:r>
              <a:rPr dirty="0" smtClean="0" baseline="-13888" sz="1500" spc="-7">
                <a:latin typeface="Cambria Math"/>
                <a:cs typeface="Cambria Math"/>
              </a:rPr>
              <a:t> </a:t>
            </a:r>
            <a:r>
              <a:rPr dirty="0" smtClean="0" baseline="-13888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𝐴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112">
                <a:latin typeface="Cambria Math"/>
                <a:cs typeface="Cambria Math"/>
              </a:rPr>
              <a:t>1</a:t>
            </a:r>
            <a:r>
              <a:rPr dirty="0" smtClean="0" sz="1400" spc="0">
                <a:latin typeface="Cambria Math"/>
                <a:cs typeface="Cambria Math"/>
              </a:rPr>
              <a:t>𝐴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2</a:t>
            </a:r>
            <a:r>
              <a:rPr dirty="0" smtClean="0" baseline="-16666" sz="1500" spc="30">
                <a:latin typeface="Cambria Math"/>
                <a:cs typeface="Cambria Math"/>
              </a:rPr>
              <a:t>  </a:t>
            </a:r>
            <a:r>
              <a:rPr dirty="0" smtClean="0" sz="1400" spc="2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27.</a:t>
            </a:r>
            <a:r>
              <a:rPr dirty="0" smtClean="0" sz="1400" spc="-10">
                <a:latin typeface="Cambria Math"/>
                <a:cs typeface="Cambria Math"/>
              </a:rPr>
              <a:t>9</a:t>
            </a:r>
            <a:r>
              <a:rPr dirty="0" smtClean="0" baseline="1984" sz="2100" spc="7">
                <a:latin typeface="Cambria Math"/>
                <a:cs typeface="Cambria Math"/>
              </a:rPr>
              <a:t>)</a:t>
            </a:r>
            <a:r>
              <a:rPr dirty="0" smtClean="0" baseline="1984" sz="2100" spc="-1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27.9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dirty="0" smtClean="0" sz="1400" spc="-10" b="1" i="1">
                <a:latin typeface="Times New Roman"/>
                <a:cs typeface="Times New Roman"/>
              </a:rPr>
              <a:t>P</a:t>
            </a:r>
            <a:r>
              <a:rPr dirty="0" smtClean="0" sz="1400" spc="0" b="1" i="1">
                <a:latin typeface="Times New Roman"/>
                <a:cs typeface="Times New Roman"/>
              </a:rPr>
              <a:t>ower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g</a:t>
            </a:r>
            <a:r>
              <a:rPr dirty="0" smtClean="0" sz="1400" spc="0" b="1" i="1">
                <a:latin typeface="Times New Roman"/>
                <a:cs typeface="Times New Roman"/>
              </a:rPr>
              <a:t>ain: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ga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fier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40">
                <a:latin typeface="Times New Roman"/>
                <a:cs typeface="Times New Roman"/>
              </a:rPr>
              <a:t>7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2.</a:t>
            </a:r>
            <a:endParaRPr sz="1400">
              <a:latin typeface="Times New Roman"/>
              <a:cs typeface="Times New Roman"/>
            </a:endParaRPr>
          </a:p>
          <a:p>
            <a:pPr algn="ctr" marL="5715">
              <a:lnSpc>
                <a:spcPct val="100000"/>
              </a:lnSpc>
              <a:spcBef>
                <a:spcPts val="345"/>
              </a:spcBef>
            </a:pPr>
            <a:r>
              <a:rPr dirty="0" smtClean="0" sz="1400">
                <a:latin typeface="Cambria Math"/>
                <a:cs typeface="Cambria Math"/>
              </a:rPr>
              <a:t>𝐴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𝐴</a:t>
            </a:r>
            <a:r>
              <a:rPr dirty="0" smtClean="0" baseline="30555" sz="1500" spc="112">
                <a:latin typeface="Cambria Math"/>
                <a:cs typeface="Cambria Math"/>
              </a:rPr>
              <a:t>2</a:t>
            </a:r>
            <a:r>
              <a:rPr dirty="0" smtClean="0" baseline="-16666" sz="1500" spc="22">
                <a:latin typeface="Cambria Math"/>
                <a:cs typeface="Cambria Math"/>
              </a:rPr>
              <a:t>�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-7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�</a:t>
            </a:r>
            <a:r>
              <a:rPr dirty="0" smtClean="0" baseline="-13888" sz="1500" spc="89">
                <a:latin typeface="Cambria Math"/>
                <a:cs typeface="Cambria Math"/>
              </a:rPr>
              <a:t>)</a:t>
            </a:r>
            <a:r>
              <a:rPr dirty="0" smtClean="0" sz="1400" spc="50">
                <a:latin typeface="Cambria Math"/>
                <a:cs typeface="Cambria Math"/>
              </a:rPr>
              <a:t>(</a:t>
            </a:r>
            <a:r>
              <a:rPr dirty="0" smtClean="0" sz="1400" spc="-30">
                <a:latin typeface="Cambria Math"/>
                <a:cs typeface="Cambria Math"/>
              </a:rPr>
              <a:t>�</a:t>
            </a:r>
            <a:r>
              <a:rPr dirty="0" smtClean="0" baseline="-16666" sz="1500" spc="-22">
                <a:latin typeface="Cambria Math"/>
                <a:cs typeface="Cambria Math"/>
              </a:rPr>
              <a:t>𝑖</a:t>
            </a:r>
            <a:r>
              <a:rPr dirty="0" smtClean="0" baseline="-16666" sz="1500" spc="0">
                <a:latin typeface="Cambria Math"/>
                <a:cs typeface="Cambria Math"/>
              </a:rPr>
              <a:t>�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-7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�</a:t>
            </a:r>
            <a:r>
              <a:rPr dirty="0" smtClean="0" baseline="-13888" sz="1500" spc="0">
                <a:latin typeface="Cambria Math"/>
                <a:cs typeface="Cambria Math"/>
              </a:rPr>
              <a:t>)</a:t>
            </a:r>
            <a:r>
              <a:rPr dirty="0" smtClean="0" baseline="-16666" sz="1500" spc="135">
                <a:latin typeface="Cambria Math"/>
                <a:cs typeface="Cambria Math"/>
              </a:rPr>
              <a:t>1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-3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𝐿</a:t>
            </a:r>
            <a:r>
              <a:rPr dirty="0" smtClean="0" sz="1400" spc="45">
                <a:latin typeface="Cambria Math"/>
                <a:cs typeface="Cambria Math"/>
              </a:rPr>
              <a:t>)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27.</a:t>
            </a:r>
            <a:r>
              <a:rPr dirty="0" smtClean="0" sz="1400" spc="-10">
                <a:latin typeface="Cambria Math"/>
                <a:cs typeface="Cambria Math"/>
              </a:rPr>
              <a:t>9</a:t>
            </a:r>
            <a:r>
              <a:rPr dirty="0" smtClean="0" baseline="1984" sz="2100" spc="7">
                <a:latin typeface="Cambria Math"/>
                <a:cs typeface="Cambria Math"/>
              </a:rPr>
              <a:t>)</a:t>
            </a:r>
            <a:r>
              <a:rPr dirty="0" smtClean="0" baseline="30555" sz="1500" spc="120">
                <a:latin typeface="Cambria Math"/>
                <a:cs typeface="Cambria Math"/>
              </a:rPr>
              <a:t>2</a:t>
            </a:r>
            <a:r>
              <a:rPr dirty="0" smtClean="0" baseline="1984" sz="2100" spc="-1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8.4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8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817,</a:t>
            </a:r>
            <a:r>
              <a:rPr dirty="0" smtClean="0" sz="1400" spc="-10">
                <a:latin typeface="Cambria Math"/>
                <a:cs typeface="Cambria Math"/>
              </a:rPr>
              <a:t>3</a:t>
            </a:r>
            <a:r>
              <a:rPr dirty="0" smtClean="0" sz="1400" spc="0">
                <a:latin typeface="Cambria Math"/>
                <a:cs typeface="Cambria Math"/>
              </a:rPr>
              <a:t>30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750"/>
              </a:lnSpc>
              <a:spcBef>
                <a:spcPts val="5"/>
              </a:spcBef>
            </a:pPr>
            <a:endParaRPr sz="750"/>
          </a:p>
          <a:p>
            <a:pPr marL="241300" marR="12700" indent="-228600">
              <a:lnSpc>
                <a:spcPct val="110000"/>
              </a:lnSpc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Effi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ien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ef</a:t>
            </a: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ien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is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 a load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from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dc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spcBef>
                <a:spcPts val="190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1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effici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𝜂</a:t>
            </a:r>
            <a:r>
              <a:rPr dirty="0" smtClean="0" baseline="-16666" sz="1500" spc="104">
                <a:latin typeface="Cambria Math"/>
                <a:cs typeface="Cambria Math"/>
              </a:rPr>
              <a:t>ma</a:t>
            </a:r>
            <a:r>
              <a:rPr dirty="0" smtClean="0" baseline="-16666" sz="1500" spc="172">
                <a:latin typeface="Cambria Math"/>
                <a:cs typeface="Cambria Math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coup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algn="ctr" marL="6350">
              <a:lnSpc>
                <a:spcPct val="100000"/>
              </a:lnSpc>
              <a:spcBef>
                <a:spcPts val="225"/>
              </a:spcBef>
            </a:pPr>
            <a:r>
              <a:rPr dirty="0" smtClean="0" sz="1400">
                <a:latin typeface="Cambria Math"/>
                <a:cs typeface="Cambria Math"/>
              </a:rPr>
              <a:t>𝜂</a:t>
            </a:r>
            <a:r>
              <a:rPr dirty="0" smtClean="0" baseline="-16666" sz="1500" spc="97">
                <a:latin typeface="Cambria Math"/>
                <a:cs typeface="Cambria Math"/>
              </a:rPr>
              <a:t>max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15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���</a:t>
            </a:r>
            <a:r>
              <a:rPr dirty="0" smtClean="0" baseline="-16666" sz="1500" spc="-195">
                <a:latin typeface="Cambria Math"/>
                <a:cs typeface="Cambria Math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-15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DC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0.5𝐼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202">
                <a:latin typeface="Cambria Math"/>
                <a:cs typeface="Cambria Math"/>
              </a:rPr>
              <a:t>Q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202">
                <a:latin typeface="Cambria Math"/>
                <a:cs typeface="Cambria Math"/>
              </a:rPr>
              <a:t>Q</a:t>
            </a:r>
            <a:r>
              <a:rPr dirty="0" smtClean="0" sz="1400" spc="-10">
                <a:latin typeface="Cambria Math"/>
                <a:cs typeface="Cambria Math"/>
              </a:rPr>
              <a:t>)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2𝐼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202">
                <a:latin typeface="Cambria Math"/>
                <a:cs typeface="Cambria Math"/>
              </a:rPr>
              <a:t>Q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202">
                <a:latin typeface="Cambria Math"/>
                <a:cs typeface="Cambria Math"/>
              </a:rPr>
              <a:t>Q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0.25</a:t>
            </a:r>
            <a:endParaRPr sz="1400">
              <a:latin typeface="Cambria Math"/>
              <a:cs typeface="Cambria Math"/>
            </a:endParaRPr>
          </a:p>
          <a:p>
            <a:pPr algn="ctr" lvl="1" marL="465455" marR="119380" indent="-226060">
              <a:lnSpc>
                <a:spcPct val="100000"/>
              </a:lnSpc>
              <a:spcBef>
                <a:spcPts val="325"/>
              </a:spcBef>
              <a:buFont typeface="Wingdings"/>
              <a:buChar char=""/>
              <a:tabLst>
                <a:tab pos="46545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1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effici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 cap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0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25,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5">
                <a:latin typeface="Times New Roman"/>
                <a:cs typeface="Times New Roman"/>
              </a:rPr>
              <a:t>%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lvl="1" marL="465455" marR="14604" indent="-226060">
              <a:lnSpc>
                <a:spcPts val="1860"/>
              </a:lnSpc>
              <a:spcBef>
                <a:spcPts val="80"/>
              </a:spcBef>
              <a:buFont typeface="Wingdings"/>
              <a:buChar char=""/>
              <a:tabLst>
                <a:tab pos="46545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ff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ncy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iers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eir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2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25"/>
              </a:spcBef>
            </a:pPr>
            <a:endParaRPr sz="650"/>
          </a:p>
          <a:p>
            <a:pPr algn="ctr" marR="100965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LE 7-</a:t>
            </a:r>
            <a:r>
              <a:rPr dirty="0" smtClean="0" sz="1400" spc="-10" b="1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ff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30">
                <a:latin typeface="Times New Roman"/>
                <a:cs typeface="Times New Roman"/>
              </a:rPr>
              <a:t>7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7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1).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mtClean="0" sz="1400" b="1" i="1">
                <a:latin typeface="Times New Roman"/>
                <a:cs typeface="Times New Roman"/>
              </a:rPr>
              <a:t>Sol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ion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-22">
                <a:latin typeface="Cambria Math"/>
                <a:cs typeface="Cambria Math"/>
              </a:rPr>
              <a:t>𝑖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4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50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pea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endParaRPr sz="1400">
              <a:latin typeface="Times New Roman"/>
              <a:cs typeface="Times New Roman"/>
            </a:endParaRPr>
          </a:p>
          <a:p>
            <a:pPr algn="ctr" marL="3810">
              <a:lnSpc>
                <a:spcPct val="100000"/>
              </a:lnSpc>
              <a:spcBef>
                <a:spcPts val="430"/>
              </a:spcBef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-22">
                <a:latin typeface="Cambria Math"/>
                <a:cs typeface="Cambria Math"/>
              </a:rPr>
              <a:t>𝑖</a:t>
            </a:r>
            <a:r>
              <a:rPr dirty="0" smtClean="0" baseline="-16666" sz="1500" spc="22">
                <a:latin typeface="Cambria Math"/>
                <a:cs typeface="Cambria Math"/>
              </a:rPr>
              <a:t>�</a:t>
            </a:r>
            <a:r>
              <a:rPr dirty="0" smtClean="0" baseline="-16666" sz="1500" spc="0">
                <a:latin typeface="Cambria Math"/>
                <a:cs typeface="Cambria Math"/>
              </a:rPr>
              <a:t>(</a:t>
            </a:r>
            <a:r>
              <a:rPr dirty="0" smtClean="0" baseline="-16666" sz="1500" spc="97">
                <a:latin typeface="Cambria Math"/>
                <a:cs typeface="Cambria Math"/>
              </a:rPr>
              <a:t>rms</a:t>
            </a:r>
            <a:r>
              <a:rPr dirty="0" smtClean="0" baseline="-16666" sz="1500" spc="-7">
                <a:latin typeface="Cambria Math"/>
                <a:cs typeface="Cambria Math"/>
              </a:rPr>
              <a:t>)</a:t>
            </a:r>
            <a:r>
              <a:rPr dirty="0" smtClean="0" baseline="-16666" sz="1500" spc="-7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0.7</a:t>
            </a:r>
            <a:r>
              <a:rPr dirty="0" smtClean="0" sz="1400" spc="-10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Cambria Math"/>
                <a:cs typeface="Cambria Math"/>
              </a:rPr>
              <a:t>7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-22">
                <a:latin typeface="Cambria Math"/>
                <a:cs typeface="Cambria Math"/>
              </a:rPr>
              <a:t>𝑖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0.</a:t>
            </a:r>
            <a:r>
              <a:rPr dirty="0" smtClean="0" sz="1400" spc="-10">
                <a:latin typeface="Cambria Math"/>
                <a:cs typeface="Cambria Math"/>
              </a:rPr>
              <a:t>7</a:t>
            </a:r>
            <a:r>
              <a:rPr dirty="0" smtClean="0" sz="1400" spc="0">
                <a:latin typeface="Cambria Math"/>
                <a:cs typeface="Cambria Math"/>
              </a:rPr>
              <a:t>0</a:t>
            </a:r>
            <a:r>
              <a:rPr dirty="0" smtClean="0" sz="1400" spc="-10">
                <a:latin typeface="Cambria Math"/>
                <a:cs typeface="Cambria Math"/>
              </a:rPr>
              <a:t>7</a:t>
            </a:r>
            <a:r>
              <a:rPr dirty="0" smtClean="0" baseline="1984" sz="2100" spc="7">
                <a:latin typeface="Cambria Math"/>
                <a:cs typeface="Cambria Math"/>
              </a:rPr>
              <a:t>)</a:t>
            </a:r>
            <a:r>
              <a:rPr dirty="0" smtClean="0" baseline="1984" sz="2100" spc="-1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50</a:t>
            </a:r>
            <a:r>
              <a:rPr dirty="0" smtClean="0" sz="1400" spc="-5">
                <a:latin typeface="Cambria Math"/>
                <a:cs typeface="Cambria Math"/>
              </a:rPr>
              <a:t> m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8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35.4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mV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700"/>
              </a:lnSpc>
              <a:spcBef>
                <a:spcPts val="8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0">
                <a:latin typeface="Cambria Math"/>
                <a:cs typeface="Cambria Math"/>
              </a:rPr>
              <a:t>�</a:t>
            </a:r>
            <a:r>
              <a:rPr dirty="0" smtClean="0" baseline="-16666" sz="1500" spc="-22">
                <a:latin typeface="Cambria Math"/>
                <a:cs typeface="Cambria Math"/>
              </a:rPr>
              <a:t>𝑖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-22">
                <a:latin typeface="Cambria Math"/>
                <a:cs typeface="Cambria Math"/>
              </a:rPr>
              <a:t>𝑖</a:t>
            </a:r>
            <a:r>
              <a:rPr dirty="0" smtClean="0" baseline="-16666" sz="1500" spc="112">
                <a:latin typeface="Cambria Math"/>
                <a:cs typeface="Cambria Math"/>
              </a:rPr>
              <a:t>�</a:t>
            </a:r>
            <a:r>
              <a:rPr dirty="0" smtClean="0" baseline="33333" sz="1500" spc="112">
                <a:latin typeface="Cambria Math"/>
                <a:cs typeface="Cambria Math"/>
              </a:rPr>
              <a:t>2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-22">
                <a:latin typeface="Cambria Math"/>
                <a:cs typeface="Cambria Math"/>
              </a:rPr>
              <a:t>𝑖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3</a:t>
            </a:r>
            <a:r>
              <a:rPr dirty="0" smtClean="0" sz="1400" spc="-10">
                <a:latin typeface="Cambria Math"/>
                <a:cs typeface="Cambria Math"/>
              </a:rPr>
              <a:t>5</a:t>
            </a:r>
            <a:r>
              <a:rPr dirty="0" smtClean="0" sz="1400" spc="0">
                <a:latin typeface="Cambria Math"/>
                <a:cs typeface="Cambria Math"/>
              </a:rPr>
              <a:t>.4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</a:t>
            </a:r>
            <a:r>
              <a:rPr dirty="0" smtClean="0" sz="1400" spc="-10">
                <a:latin typeface="Cambria Math"/>
                <a:cs typeface="Cambria Math"/>
              </a:rPr>
              <a:t>V</a:t>
            </a:r>
            <a:r>
              <a:rPr dirty="0" smtClean="0" baseline="1984" sz="2100" spc="7">
                <a:latin typeface="Cambria Math"/>
                <a:cs typeface="Cambria Math"/>
              </a:rPr>
              <a:t>)</a:t>
            </a:r>
            <a:r>
              <a:rPr dirty="0" smtClean="0" baseline="27777" sz="1500" spc="97">
                <a:latin typeface="Cambria Math"/>
                <a:cs typeface="Cambria Math"/>
              </a:rPr>
              <a:t>2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8.4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149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nW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algn="ctr" marL="3810">
              <a:lnSpc>
                <a:spcPct val="100000"/>
              </a:lnSpc>
              <a:spcBef>
                <a:spcPts val="215"/>
              </a:spcBef>
            </a:pPr>
            <a:r>
              <a:rPr dirty="0" smtClean="0" sz="1400" spc="-15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���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4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-155">
                <a:latin typeface="Cambria Math"/>
                <a:cs typeface="Cambria Math"/>
              </a:rPr>
              <a:t>�</a:t>
            </a:r>
            <a:r>
              <a:rPr dirty="0" smtClean="0" baseline="-16666" sz="1500" spc="-22">
                <a:latin typeface="Cambria Math"/>
                <a:cs typeface="Cambria Math"/>
              </a:rPr>
              <a:t>𝑖</a:t>
            </a:r>
            <a:r>
              <a:rPr dirty="0" smtClean="0" baseline="-16666" sz="1500" spc="82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𝐴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-10">
                <a:latin typeface="Cambria Math"/>
                <a:cs typeface="Cambria Math"/>
              </a:rPr>
              <a:t>4</a:t>
            </a:r>
            <a:r>
              <a:rPr dirty="0" smtClean="0" sz="1400" spc="0">
                <a:latin typeface="Cambria Math"/>
                <a:cs typeface="Cambria Math"/>
              </a:rPr>
              <a:t>9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n</a:t>
            </a:r>
            <a:r>
              <a:rPr dirty="0" smtClean="0" sz="1400" spc="0">
                <a:latin typeface="Cambria Math"/>
                <a:cs typeface="Cambria Math"/>
              </a:rPr>
              <a:t>W</a:t>
            </a:r>
            <a:r>
              <a:rPr dirty="0" smtClean="0" baseline="1984" sz="2100" spc="-15">
                <a:latin typeface="Cambria Math"/>
                <a:cs typeface="Cambria Math"/>
              </a:rPr>
              <a:t>)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8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5">
                <a:latin typeface="Cambria Math"/>
                <a:cs typeface="Cambria Math"/>
              </a:rPr>
              <a:t>7</a:t>
            </a:r>
            <a:r>
              <a:rPr dirty="0" smtClean="0" sz="1400" spc="0">
                <a:latin typeface="Cambria Math"/>
                <a:cs typeface="Cambria Math"/>
              </a:rPr>
              <a:t>,</a:t>
            </a:r>
            <a:r>
              <a:rPr dirty="0" smtClean="0" sz="1400" spc="-10">
                <a:latin typeface="Cambria Math"/>
                <a:cs typeface="Cambria Math"/>
              </a:rPr>
              <a:t>3</a:t>
            </a:r>
            <a:r>
              <a:rPr dirty="0" smtClean="0" sz="1400" spc="0">
                <a:latin typeface="Cambria Math"/>
                <a:cs typeface="Cambria Math"/>
              </a:rPr>
              <a:t>3</a:t>
            </a:r>
            <a:r>
              <a:rPr dirty="0" smtClean="0" sz="1400" spc="-10">
                <a:latin typeface="Cambria Math"/>
                <a:cs typeface="Cambria Math"/>
              </a:rPr>
              <a:t>0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122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mW</a:t>
            </a:r>
            <a:endParaRPr sz="1400">
              <a:latin typeface="Cambria Math"/>
              <a:cs typeface="Cambria Math"/>
            </a:endParaRPr>
          </a:p>
          <a:p>
            <a:pPr marL="12700" marR="17780">
              <a:lnSpc>
                <a:spcPct val="111400"/>
              </a:lnSpc>
              <a:spcBef>
                <a:spcPts val="135"/>
              </a:spcBef>
            </a:pPr>
            <a:r>
              <a:rPr dirty="0" smtClean="0" sz="140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dc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rce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ge.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from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c e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of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50">
                <a:latin typeface="Cambria Math"/>
                <a:cs typeface="Cambria Math"/>
              </a:rPr>
              <a:t>�</a:t>
            </a:r>
            <a:r>
              <a:rPr dirty="0" smtClean="0" baseline="-16666" sz="1500" spc="112">
                <a:latin typeface="Cambria Math"/>
                <a:cs typeface="Cambria Math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ctr" marL="4445">
              <a:lnSpc>
                <a:spcPct val="100000"/>
              </a:lnSpc>
              <a:spcBef>
                <a:spcPts val="430"/>
              </a:spcBef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</a:t>
            </a:r>
            <a:r>
              <a:rPr dirty="0" smtClean="0" baseline="-16666" sz="1500" spc="0">
                <a:latin typeface="Cambria Math"/>
                <a:cs typeface="Cambria Math"/>
              </a:rPr>
              <a:t>(</a:t>
            </a:r>
            <a:r>
              <a:rPr dirty="0" smtClean="0" baseline="-16666" sz="1500" spc="82">
                <a:latin typeface="Cambria Math"/>
                <a:cs typeface="Cambria Math"/>
              </a:rPr>
              <a:t>Q</a:t>
            </a:r>
            <a:r>
              <a:rPr dirty="0" smtClean="0" baseline="-16666" sz="1500" spc="52">
                <a:latin typeface="Cambria Math"/>
                <a:cs typeface="Cambria Math"/>
              </a:rPr>
              <a:t>2</a:t>
            </a:r>
            <a:r>
              <a:rPr dirty="0" smtClean="0" baseline="-16666" sz="1500" spc="-7">
                <a:latin typeface="Cambria Math"/>
                <a:cs typeface="Cambria Math"/>
              </a:rPr>
              <a:t>)</a:t>
            </a:r>
            <a:r>
              <a:rPr dirty="0" smtClean="0" baseline="-16666" sz="1500" spc="-7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≅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4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3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-12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 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112">
                <a:latin typeface="Cambria Math"/>
                <a:cs typeface="Cambria Math"/>
              </a:rPr>
              <a:t>4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1984" sz="2100" spc="-15">
                <a:latin typeface="Cambria Math"/>
                <a:cs typeface="Cambria Math"/>
              </a:rPr>
              <a:t>)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22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5</a:t>
            </a:r>
            <a:r>
              <a:rPr dirty="0" smtClean="0" sz="1400" spc="-15">
                <a:latin typeface="Cambria Math"/>
                <a:cs typeface="Cambria Math"/>
              </a:rPr>
              <a:t>.</a:t>
            </a:r>
            <a:r>
              <a:rPr dirty="0" smtClean="0" sz="1400" spc="0">
                <a:latin typeface="Cambria Math"/>
                <a:cs typeface="Cambria Math"/>
              </a:rPr>
              <a:t>6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22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1984" sz="2100" spc="-15">
                <a:latin typeface="Cambria Math"/>
                <a:cs typeface="Cambria Math"/>
              </a:rPr>
              <a:t>)</a:t>
            </a:r>
            <a:r>
              <a:rPr dirty="0" smtClean="0" sz="1400" spc="0">
                <a:latin typeface="Cambria Math"/>
                <a:cs typeface="Cambria Math"/>
              </a:rPr>
              <a:t>12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9.6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650"/>
              </a:lnSpc>
              <a:spcBef>
                <a:spcPts val="33"/>
              </a:spcBef>
            </a:pPr>
            <a:endParaRPr sz="650"/>
          </a:p>
          <a:p>
            <a:pPr algn="ctr" marR="4445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2</a:t>
            </a: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65">
                <a:latin typeface="Cambria Math"/>
                <a:cs typeface="Cambria Math"/>
              </a:rPr>
              <a:t>BE</a:t>
            </a:r>
            <a:r>
              <a:rPr dirty="0" smtClean="0" sz="1000" spc="65">
                <a:latin typeface="Cambria Math"/>
                <a:cs typeface="Cambria Math"/>
              </a:rPr>
              <a:t> </a:t>
            </a:r>
            <a:r>
              <a:rPr dirty="0" smtClean="0" sz="1000" spc="1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=</a:t>
            </a:r>
            <a:r>
              <a:rPr dirty="0" smtClean="0" baseline="11904" sz="2100" spc="104">
                <a:latin typeface="Cambria Math"/>
                <a:cs typeface="Cambria Math"/>
              </a:rPr>
              <a:t> </a:t>
            </a: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80">
                <a:latin typeface="Cambria Math"/>
                <a:cs typeface="Cambria Math"/>
              </a:rPr>
              <a:t>B</a:t>
            </a:r>
            <a:r>
              <a:rPr dirty="0" smtClean="0" sz="1000" spc="-15">
                <a:latin typeface="Cambria Math"/>
                <a:cs typeface="Cambria Math"/>
              </a:rPr>
              <a:t>(</a:t>
            </a:r>
            <a:r>
              <a:rPr dirty="0" smtClean="0" sz="1000" spc="55">
                <a:latin typeface="Cambria Math"/>
                <a:cs typeface="Cambria Math"/>
              </a:rPr>
              <a:t>Q</a:t>
            </a:r>
            <a:r>
              <a:rPr dirty="0" smtClean="0" sz="1000" spc="35">
                <a:latin typeface="Cambria Math"/>
                <a:cs typeface="Cambria Math"/>
              </a:rPr>
              <a:t>2</a:t>
            </a:r>
            <a:r>
              <a:rPr dirty="0" smtClean="0" sz="1000" spc="-5">
                <a:latin typeface="Cambria Math"/>
                <a:cs typeface="Cambria Math"/>
              </a:rPr>
              <a:t>)</a:t>
            </a:r>
            <a:r>
              <a:rPr dirty="0" smtClean="0" sz="1000" spc="-5">
                <a:latin typeface="Cambria Math"/>
                <a:cs typeface="Cambria Math"/>
              </a:rPr>
              <a:t> </a:t>
            </a:r>
            <a:r>
              <a:rPr dirty="0" smtClean="0" sz="1000" spc="-65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−</a:t>
            </a:r>
            <a:r>
              <a:rPr dirty="0" smtClean="0" baseline="11904" sz="2100" spc="-7">
                <a:latin typeface="Cambria Math"/>
                <a:cs typeface="Cambria Math"/>
              </a:rPr>
              <a:t> </a:t>
            </a: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65">
                <a:latin typeface="Cambria Math"/>
                <a:cs typeface="Cambria Math"/>
              </a:rPr>
              <a:t>E</a:t>
            </a:r>
            <a:r>
              <a:rPr dirty="0" smtClean="0" sz="1000" spc="-15">
                <a:latin typeface="Cambria Math"/>
                <a:cs typeface="Cambria Math"/>
              </a:rPr>
              <a:t>(</a:t>
            </a:r>
            <a:r>
              <a:rPr dirty="0" smtClean="0" sz="1000" spc="55">
                <a:latin typeface="Cambria Math"/>
                <a:cs typeface="Cambria Math"/>
              </a:rPr>
              <a:t>Q</a:t>
            </a:r>
            <a:r>
              <a:rPr dirty="0" smtClean="0" sz="1000" spc="35">
                <a:latin typeface="Cambria Math"/>
                <a:cs typeface="Cambria Math"/>
              </a:rPr>
              <a:t>3</a:t>
            </a:r>
            <a:r>
              <a:rPr dirty="0" smtClean="0" sz="1000" spc="-5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  <a:p>
            <a:pPr algn="ctr" marL="4445">
              <a:lnSpc>
                <a:spcPct val="100000"/>
              </a:lnSpc>
              <a:spcBef>
                <a:spcPts val="320"/>
              </a:spcBef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E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82">
                <a:latin typeface="Cambria Math"/>
                <a:cs typeface="Cambria Math"/>
              </a:rPr>
              <a:t>Q</a:t>
            </a:r>
            <a:r>
              <a:rPr dirty="0" smtClean="0" baseline="-16666" sz="1500" spc="52">
                <a:latin typeface="Cambria Math"/>
                <a:cs typeface="Cambria Math"/>
              </a:rPr>
              <a:t>3</a:t>
            </a:r>
            <a:r>
              <a:rPr dirty="0" smtClean="0" baseline="-13888" sz="1500" spc="-7">
                <a:latin typeface="Cambria Math"/>
                <a:cs typeface="Cambria Math"/>
              </a:rPr>
              <a:t>)</a:t>
            </a:r>
            <a:r>
              <a:rPr dirty="0" smtClean="0" baseline="-13888" sz="1500" spc="-7">
                <a:latin typeface="Cambria Math"/>
                <a:cs typeface="Cambria Math"/>
              </a:rPr>
              <a:t> </a:t>
            </a:r>
            <a:r>
              <a:rPr dirty="0" smtClean="0" baseline="-13888" sz="15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82">
                <a:latin typeface="Cambria Math"/>
                <a:cs typeface="Cambria Math"/>
              </a:rPr>
              <a:t>Q</a:t>
            </a:r>
            <a:r>
              <a:rPr dirty="0" smtClean="0" baseline="-16666" sz="1500" spc="52">
                <a:latin typeface="Cambria Math"/>
                <a:cs typeface="Cambria Math"/>
              </a:rPr>
              <a:t>2</a:t>
            </a:r>
            <a:r>
              <a:rPr dirty="0" smtClean="0" baseline="-13888" sz="1500" spc="-7">
                <a:latin typeface="Cambria Math"/>
                <a:cs typeface="Cambria Math"/>
              </a:rPr>
              <a:t>)</a:t>
            </a:r>
            <a:r>
              <a:rPr dirty="0" smtClean="0" baseline="-13888" sz="1500" spc="-7">
                <a:latin typeface="Cambria Math"/>
                <a:cs typeface="Cambria Math"/>
              </a:rPr>
              <a:t> </a:t>
            </a:r>
            <a:r>
              <a:rPr dirty="0" smtClean="0" baseline="-13888" sz="1500" spc="-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BE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9.6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− 2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Cambria Math"/>
                <a:cs typeface="Cambria Math"/>
              </a:rPr>
              <a:t>.7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V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8.2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 algn="ctr" marL="5715">
              <a:lnSpc>
                <a:spcPct val="100000"/>
              </a:lnSpc>
              <a:spcBef>
                <a:spcPts val="360"/>
              </a:spcBef>
            </a:pPr>
            <a:r>
              <a:rPr dirty="0" smtClean="0" sz="1400">
                <a:latin typeface="Cambria Math"/>
                <a:cs typeface="Cambria Math"/>
              </a:rPr>
              <a:t>𝐼</a:t>
            </a:r>
            <a:r>
              <a:rPr dirty="0" smtClean="0" baseline="-16666" sz="1500" spc="75">
                <a:latin typeface="Cambria Math"/>
                <a:cs typeface="Cambria Math"/>
              </a:rPr>
              <a:t>E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82">
                <a:latin typeface="Cambria Math"/>
                <a:cs typeface="Cambria Math"/>
              </a:rPr>
              <a:t>Q</a:t>
            </a:r>
            <a:r>
              <a:rPr dirty="0" smtClean="0" baseline="-16666" sz="1500" spc="52">
                <a:latin typeface="Cambria Math"/>
                <a:cs typeface="Cambria Math"/>
              </a:rPr>
              <a:t>3</a:t>
            </a:r>
            <a:r>
              <a:rPr dirty="0" smtClean="0" baseline="-13888" sz="1500" spc="-7">
                <a:latin typeface="Cambria Math"/>
                <a:cs typeface="Cambria Math"/>
              </a:rPr>
              <a:t>)</a:t>
            </a:r>
            <a:r>
              <a:rPr dirty="0" smtClean="0" baseline="-13888" sz="1500" spc="-7">
                <a:latin typeface="Cambria Math"/>
                <a:cs typeface="Cambria Math"/>
              </a:rPr>
              <a:t> </a:t>
            </a:r>
            <a:r>
              <a:rPr dirty="0" smtClean="0" baseline="-13888" sz="1500" spc="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E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82">
                <a:latin typeface="Cambria Math"/>
                <a:cs typeface="Cambria Math"/>
              </a:rPr>
              <a:t>Q</a:t>
            </a:r>
            <a:r>
              <a:rPr dirty="0" smtClean="0" baseline="-16666" sz="1500" spc="52">
                <a:latin typeface="Cambria Math"/>
                <a:cs typeface="Cambria Math"/>
              </a:rPr>
              <a:t>3</a:t>
            </a:r>
            <a:r>
              <a:rPr dirty="0" smtClean="0" baseline="-13888" sz="1500" spc="89">
                <a:latin typeface="Cambria Math"/>
                <a:cs typeface="Cambria Math"/>
              </a:rPr>
              <a:t>)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52">
                <a:latin typeface="Cambria Math"/>
                <a:cs typeface="Cambria Math"/>
              </a:rPr>
              <a:t>E</a:t>
            </a:r>
            <a:r>
              <a:rPr dirty="0" smtClean="0" baseline="-16666" sz="1500" spc="52">
                <a:latin typeface="Cambria Math"/>
                <a:cs typeface="Cambria Math"/>
              </a:rPr>
              <a:t>3</a:t>
            </a:r>
            <a:r>
              <a:rPr dirty="0" smtClean="0" baseline="-16666" sz="1500" spc="52">
                <a:latin typeface="Cambria Math"/>
                <a:cs typeface="Cambria Math"/>
              </a:rPr>
              <a:t>  </a:t>
            </a:r>
            <a:r>
              <a:rPr dirty="0" smtClean="0" sz="1400" spc="35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8.2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V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33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0.25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A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307847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07847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7465821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9751924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6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45664" y="7626095"/>
            <a:ext cx="4585716" cy="20878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44500" y="440943"/>
            <a:ext cx="6885940" cy="86906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ias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ts,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very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all,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ply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dirty="0" smtClean="0" sz="1400">
                <a:latin typeface="Cambria Math"/>
                <a:cs typeface="Cambria Math"/>
              </a:rPr>
              <a:t>𝐼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≅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97">
                <a:latin typeface="Cambria Math"/>
                <a:cs typeface="Cambria Math"/>
              </a:rPr>
              <a:t>E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82">
                <a:latin typeface="Cambria Math"/>
                <a:cs typeface="Cambria Math"/>
              </a:rPr>
              <a:t>Q</a:t>
            </a:r>
            <a:r>
              <a:rPr dirty="0" smtClean="0" baseline="-16666" sz="1500" spc="52">
                <a:latin typeface="Cambria Math"/>
                <a:cs typeface="Cambria Math"/>
              </a:rPr>
              <a:t>3</a:t>
            </a:r>
            <a:r>
              <a:rPr dirty="0" smtClean="0" baseline="-13888" sz="1500" spc="-7">
                <a:latin typeface="Cambria Math"/>
                <a:cs typeface="Cambria Math"/>
              </a:rPr>
              <a:t>)</a:t>
            </a:r>
            <a:r>
              <a:rPr dirty="0" smtClean="0" baseline="-13888" sz="1500" spc="-7">
                <a:latin typeface="Cambria Math"/>
                <a:cs typeface="Cambria Math"/>
              </a:rPr>
              <a:t> </a:t>
            </a:r>
            <a:r>
              <a:rPr dirty="0" smtClean="0" baseline="-13888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0.25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c sour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algn="ctr" marL="0">
              <a:lnSpc>
                <a:spcPct val="100000"/>
              </a:lnSpc>
              <a:spcBef>
                <a:spcPts val="215"/>
              </a:spcBef>
            </a:pPr>
            <a:r>
              <a:rPr dirty="0" smtClean="0" sz="1400" spc="-15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DC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187">
                <a:latin typeface="Cambria Math"/>
                <a:cs typeface="Cambria Math"/>
              </a:rPr>
              <a:t>C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0.</a:t>
            </a:r>
            <a:r>
              <a:rPr dirty="0" smtClean="0" sz="1400" spc="-10">
                <a:latin typeface="Cambria Math"/>
                <a:cs typeface="Cambria Math"/>
              </a:rPr>
              <a:t>2</a:t>
            </a:r>
            <a:r>
              <a:rPr dirty="0" smtClean="0" sz="1400" spc="0">
                <a:latin typeface="Cambria Math"/>
                <a:cs typeface="Cambria Math"/>
              </a:rPr>
              <a:t>5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A</a:t>
            </a:r>
            <a:r>
              <a:rPr dirty="0" smtClean="0" baseline="1984" sz="2100" spc="7">
                <a:latin typeface="Cambria Math"/>
                <a:cs typeface="Cambria Math"/>
              </a:rPr>
              <a:t>)</a:t>
            </a:r>
            <a:r>
              <a:rPr dirty="0" smtClean="0" baseline="1984" sz="2100" spc="-1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12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8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3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W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algn="ctr" marL="1905">
              <a:lnSpc>
                <a:spcPct val="100000"/>
              </a:lnSpc>
              <a:spcBef>
                <a:spcPts val="225"/>
              </a:spcBef>
            </a:pPr>
            <a:r>
              <a:rPr dirty="0" smtClean="0" sz="1400">
                <a:latin typeface="Cambria Math"/>
                <a:cs typeface="Cambria Math"/>
              </a:rPr>
              <a:t>𝜂</a:t>
            </a:r>
            <a:r>
              <a:rPr dirty="0" smtClean="0" baseline="-16666" sz="1500" spc="97">
                <a:latin typeface="Cambria Math"/>
                <a:cs typeface="Cambria Math"/>
              </a:rPr>
              <a:t>max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15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���</a:t>
            </a:r>
            <a:r>
              <a:rPr dirty="0" smtClean="0" baseline="-16666" sz="1500" spc="-195">
                <a:latin typeface="Cambria Math"/>
                <a:cs typeface="Cambria Math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-15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DC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122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</a:t>
            </a:r>
            <a:r>
              <a:rPr dirty="0" smtClean="0" sz="1400" spc="-20">
                <a:latin typeface="Cambria Math"/>
                <a:cs typeface="Cambria Math"/>
              </a:rPr>
              <a:t>W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3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W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≅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0.04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%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for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46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dirty="0" smtClean="0" sz="1400" b="1">
                <a:solidFill>
                  <a:srgbClr val="006FC0"/>
                </a:solidFill>
                <a:latin typeface="Times New Roman"/>
                <a:cs typeface="Times New Roman"/>
              </a:rPr>
              <a:t>7.2 The </a:t>
            </a:r>
            <a:r>
              <a:rPr dirty="0" smtClean="0" sz="1400" spc="-25" b="1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ss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B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and</a:t>
            </a:r>
            <a:r>
              <a:rPr dirty="0" smtClean="0" sz="1400" spc="-20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ss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B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us</a:t>
            </a:r>
            <a:r>
              <a:rPr dirty="0" smtClean="0" sz="1400" spc="10" b="1">
                <a:solidFill>
                  <a:srgbClr val="006FC0"/>
                </a:solidFill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-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P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ll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solidFill>
                  <a:srgbClr val="006FC0"/>
                </a:solidFill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plifie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30"/>
              </a:spcBef>
            </a:pPr>
            <a:endParaRPr sz="750"/>
          </a:p>
          <a:p>
            <a:pPr marL="239395" marR="13335" indent="-227329">
              <a:lnSpc>
                <a:spcPct val="1121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near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8</a:t>
            </a:r>
            <a:r>
              <a:rPr dirty="0" smtClean="0" sz="1400" spc="-5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Cambria Math"/>
                <a:cs typeface="Cambria Math"/>
              </a:rPr>
              <a:t>°</a:t>
            </a:r>
            <a:r>
              <a:rPr dirty="0" smtClean="0" sz="1400" spc="15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cle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off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 1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-5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Cambria Math"/>
                <a:cs typeface="Cambria Math"/>
              </a:rPr>
              <a:t>°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39395" marR="15875" indent="-227329">
              <a:lnSpc>
                <a:spcPts val="1860"/>
              </a:lnSpc>
              <a:spcBef>
                <a:spcPts val="90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ad</a:t>
            </a:r>
            <a:r>
              <a:rPr dirty="0" smtClean="0" sz="1400" spc="-15" i="1">
                <a:latin typeface="Times New Roman"/>
                <a:cs typeface="Times New Roman"/>
              </a:rPr>
              <a:t>v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ge</a:t>
            </a:r>
            <a:r>
              <a:rPr dirty="0" smtClean="0" sz="1400" spc="-7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 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eff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er.</a:t>
            </a:r>
            <a:endParaRPr sz="140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spcBef>
                <a:spcPts val="7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d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sz="1400" spc="0" i="1">
                <a:latin typeface="Times New Roman"/>
                <a:cs typeface="Times New Roman"/>
              </a:rPr>
              <a:t>ad</a:t>
            </a:r>
            <a:r>
              <a:rPr dirty="0" smtClean="0" sz="1400" spc="-15" i="1">
                <a:latin typeface="Times New Roman"/>
                <a:cs typeface="Times New Roman"/>
              </a:rPr>
              <a:t>v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ge</a:t>
            </a:r>
            <a:r>
              <a:rPr dirty="0" smtClean="0" sz="1400" spc="6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rc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 algn="just" marL="239395" marR="2628900">
              <a:lnSpc>
                <a:spcPct val="100000"/>
              </a:lnSpc>
              <a:spcBef>
                <a:spcPts val="165"/>
              </a:spcBef>
            </a:pPr>
            <a:r>
              <a:rPr dirty="0" smtClean="0" sz="140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near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ef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spcBef>
                <a:spcPts val="21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off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104">
                <a:latin typeface="Cambria Math"/>
                <a:cs typeface="Cambria Math"/>
              </a:rPr>
              <a:t>Q</a:t>
            </a:r>
            <a:r>
              <a:rPr dirty="0" smtClean="0" baseline="-16666" sz="1500" spc="104">
                <a:latin typeface="Cambria Math"/>
                <a:cs typeface="Cambria Math"/>
              </a:rPr>
              <a:t> 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</a:t>
            </a:r>
            <a:r>
              <a:rPr dirty="0" smtClean="0" sz="14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104">
                <a:latin typeface="Cambria Math"/>
                <a:cs typeface="Cambria Math"/>
              </a:rPr>
              <a:t>Q</a:t>
            </a:r>
            <a:r>
              <a:rPr dirty="0" smtClean="0" baseline="-16666" sz="1500" spc="104">
                <a:latin typeface="Cambria Math"/>
                <a:cs typeface="Cambria Math"/>
              </a:rPr>
              <a:t> 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104">
                <a:latin typeface="Cambria Math"/>
                <a:cs typeface="Cambria Math"/>
              </a:rPr>
              <a:t>E</a:t>
            </a:r>
            <a:r>
              <a:rPr dirty="0" smtClean="0" baseline="-16666" sz="1500" spc="0">
                <a:latin typeface="Cambria Math"/>
                <a:cs typeface="Cambria Math"/>
              </a:rPr>
              <a:t>(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97">
                <a:latin typeface="Cambria Math"/>
                <a:cs typeface="Cambria Math"/>
              </a:rPr>
              <a:t>u</a:t>
            </a:r>
            <a:r>
              <a:rPr dirty="0" smtClean="0" baseline="-16666" sz="1500" spc="67">
                <a:latin typeface="Cambria Math"/>
                <a:cs typeface="Cambria Math"/>
              </a:rPr>
              <a:t>t</a:t>
            </a:r>
            <a:r>
              <a:rPr dirty="0" smtClean="0" baseline="-16666" sz="1500" spc="89">
                <a:latin typeface="Cambria Math"/>
                <a:cs typeface="Cambria Math"/>
              </a:rPr>
              <a:t>o</a:t>
            </a:r>
            <a:r>
              <a:rPr dirty="0" smtClean="0" baseline="-16666" sz="1500" spc="60">
                <a:latin typeface="Cambria Math"/>
                <a:cs typeface="Cambria Math"/>
              </a:rPr>
              <a:t>f</a:t>
            </a:r>
            <a:r>
              <a:rPr dirty="0" smtClean="0" baseline="-16666" sz="1500" spc="82">
                <a:latin typeface="Cambria Math"/>
                <a:cs typeface="Cambria Math"/>
              </a:rPr>
              <a:t>f</a:t>
            </a:r>
            <a:r>
              <a:rPr dirty="0" smtClean="0" baseline="-16666" sz="1500" spc="67">
                <a:latin typeface="Cambria Math"/>
                <a:cs typeface="Cambria Math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39395" marR="15240" indent="-227329">
              <a:lnSpc>
                <a:spcPct val="110000"/>
              </a:lnSpc>
              <a:spcBef>
                <a:spcPts val="190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Cl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ally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opera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3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0">
                <a:latin typeface="Times New Roman"/>
                <a:cs typeface="Times New Roman"/>
              </a:rPr>
              <a:t> 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 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2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spcBef>
                <a:spcPts val="180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 are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mon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hes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rs.</a:t>
            </a:r>
            <a:endParaRPr sz="1400">
              <a:latin typeface="Times New Roman"/>
              <a:cs typeface="Times New Roman"/>
            </a:endParaRPr>
          </a:p>
          <a:p>
            <a:pPr algn="just" lvl="1" marL="465455" marR="3181350" indent="-226060">
              <a:lnSpc>
                <a:spcPct val="100000"/>
              </a:lnSpc>
              <a:spcBef>
                <a:spcPts val="165"/>
              </a:spcBef>
              <a:buFont typeface="Wingdings"/>
              <a:buChar char=""/>
              <a:tabLst>
                <a:tab pos="46545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fi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er cou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ng.</a:t>
            </a:r>
            <a:endParaRPr sz="1400">
              <a:latin typeface="Times New Roman"/>
              <a:cs typeface="Times New Roman"/>
            </a:endParaRPr>
          </a:p>
          <a:p>
            <a:pPr algn="just" lvl="1" marL="465455" marR="13335" indent="-226060">
              <a:lnSpc>
                <a:spcPct val="100000"/>
              </a:lnSpc>
              <a:spcBef>
                <a:spcPts val="165"/>
              </a:spcBef>
              <a:buFont typeface="Wingdings"/>
              <a:buChar char=""/>
              <a:tabLst>
                <a:tab pos="46545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ry</a:t>
            </a:r>
            <a:r>
              <a:rPr dirty="0" smtClean="0" sz="1400" spc="-3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sy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etry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tr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st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;</a:t>
            </a:r>
            <a:r>
              <a:rPr dirty="0" smtClean="0" sz="1400" spc="-2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endParaRPr sz="1400">
              <a:latin typeface="Times New Roman"/>
              <a:cs typeface="Times New Roman"/>
            </a:endParaRPr>
          </a:p>
          <a:p>
            <a:pPr marL="465455">
              <a:lnSpc>
                <a:spcPct val="100000"/>
              </a:lnSpc>
              <a:spcBef>
                <a:spcPts val="180"/>
              </a:spcBef>
            </a:pPr>
            <a:r>
              <a:rPr dirty="0" smtClean="0" sz="1400" i="1">
                <a:latin typeface="Times New Roman"/>
                <a:cs typeface="Times New Roman"/>
              </a:rPr>
              <a:t>n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-5" i="1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/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p </a:t>
            </a:r>
            <a:r>
              <a:rPr dirty="0" smtClean="0" sz="1400" spc="0">
                <a:latin typeface="Times New Roman"/>
                <a:cs typeface="Times New Roman"/>
              </a:rPr>
              <a:t>BJ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spcBef>
                <a:spcPts val="16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1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effici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 cl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%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39395" marR="12700" indent="-227329">
              <a:lnSpc>
                <a:spcPct val="11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ra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sf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-20" b="1" i="1">
                <a:latin typeface="Times New Roman"/>
                <a:cs typeface="Times New Roman"/>
              </a:rPr>
              <a:t>r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r </a:t>
            </a:r>
            <a:r>
              <a:rPr dirty="0" smtClean="0" sz="1400" spc="155" b="1" i="1">
                <a:latin typeface="Times New Roman"/>
                <a:cs typeface="Times New Roman"/>
              </a:rPr>
              <a:t> </a:t>
            </a:r>
            <a:r>
              <a:rPr dirty="0" smtClean="0" sz="1400" spc="-15" b="1" i="1">
                <a:latin typeface="Times New Roman"/>
                <a:cs typeface="Times New Roman"/>
              </a:rPr>
              <a:t>C</a:t>
            </a:r>
            <a:r>
              <a:rPr dirty="0" smtClean="0" sz="1400" spc="0" b="1" i="1">
                <a:latin typeface="Times New Roman"/>
                <a:cs typeface="Times New Roman"/>
              </a:rPr>
              <a:t>o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0" b="1" i="1">
                <a:latin typeface="Times New Roman"/>
                <a:cs typeface="Times New Roman"/>
              </a:rPr>
              <a:t>p</a:t>
            </a:r>
            <a:r>
              <a:rPr dirty="0" smtClean="0" sz="1400" spc="-10" b="1" i="1">
                <a:latin typeface="Times New Roman"/>
                <a:cs typeface="Times New Roman"/>
              </a:rPr>
              <a:t>l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n</a:t>
            </a:r>
            <a:r>
              <a:rPr dirty="0" smtClean="0" sz="1400" spc="15" b="1" i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: </a:t>
            </a:r>
            <a:r>
              <a:rPr dirty="0" smtClean="0" sz="1400" spc="15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 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 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has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y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that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nd,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 algn="just" marL="239395" marR="12700">
              <a:lnSpc>
                <a:spcPct val="11070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her.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2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1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4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ecau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of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90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ill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ive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cle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50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2</a:t>
            </a:r>
            <a:r>
              <a:rPr dirty="0" smtClean="0" baseline="-16666" sz="1500" spc="30">
                <a:latin typeface="Cambria Math"/>
                <a:cs typeface="Cambria Math"/>
              </a:rPr>
              <a:t> 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ill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endParaRPr sz="1400">
              <a:latin typeface="Times New Roman"/>
              <a:cs typeface="Times New Roman"/>
            </a:endParaRPr>
          </a:p>
          <a:p>
            <a:pPr algn="just" marL="239395" marR="18415">
              <a:lnSpc>
                <a:spcPct val="109700"/>
              </a:lnSpc>
              <a:spcBef>
                <a:spcPts val="30"/>
              </a:spcBef>
            </a:pPr>
            <a:r>
              <a:rPr dirty="0" smtClean="0" sz="1400">
                <a:latin typeface="Times New Roman"/>
                <a:cs typeface="Times New Roman"/>
              </a:rPr>
              <a:t>on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1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bin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ns,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off.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sign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t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400"/>
              </a:lnSpc>
              <a:spcBef>
                <a:spcPts val="19"/>
              </a:spcBef>
            </a:pPr>
            <a:endParaRPr sz="1400"/>
          </a:p>
          <a:p>
            <a:pPr marL="12700" marR="4706620">
              <a:lnSpc>
                <a:spcPct val="967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7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3: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nsf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rm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oup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 push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pull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mplifi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rs. </a:t>
            </a:r>
            <a:r>
              <a:rPr dirty="0" smtClean="0" sz="1200" spc="-60">
                <a:latin typeface="Cambria Math"/>
                <a:cs typeface="Cambria Math"/>
              </a:rPr>
              <a:t>�</a:t>
            </a:r>
            <a:r>
              <a:rPr dirty="0" smtClean="0" baseline="-16339" sz="1275" spc="22">
                <a:latin typeface="Cambria Math"/>
                <a:cs typeface="Cambria Math"/>
              </a:rPr>
              <a:t>1</a:t>
            </a:r>
            <a:r>
              <a:rPr dirty="0" smtClean="0" baseline="-16339" sz="1275" spc="22">
                <a:latin typeface="Cambria Math"/>
                <a:cs typeface="Cambria Math"/>
              </a:rPr>
              <a:t> </a:t>
            </a:r>
            <a:r>
              <a:rPr dirty="0" smtClean="0" baseline="-16339" sz="1275" spc="-60">
                <a:latin typeface="Cambria Math"/>
                <a:cs typeface="Cambria Math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ndu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ts</a:t>
            </a:r>
            <a:r>
              <a:rPr dirty="0" smtClean="0" sz="1200" spc="0">
                <a:latin typeface="Times New Roman"/>
                <a:cs typeface="Times New Roman"/>
              </a:rPr>
              <a:t> during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positive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;</a:t>
            </a:r>
            <a:endParaRPr sz="1200">
              <a:latin typeface="Times New Roman"/>
              <a:cs typeface="Times New Roman"/>
            </a:endParaRPr>
          </a:p>
          <a:p>
            <a:pPr marL="12700" marR="4643120">
              <a:lnSpc>
                <a:spcPct val="95400"/>
              </a:lnSpc>
              <a:spcBef>
                <a:spcPts val="40"/>
              </a:spcBef>
            </a:pPr>
            <a:r>
              <a:rPr dirty="0" smtClean="0" sz="1200" spc="-35">
                <a:latin typeface="Cambria Math"/>
                <a:cs typeface="Cambria Math"/>
              </a:rPr>
              <a:t>�</a:t>
            </a:r>
            <a:r>
              <a:rPr dirty="0" smtClean="0" baseline="-16339" sz="1275" spc="22">
                <a:latin typeface="Cambria Math"/>
                <a:cs typeface="Cambria Math"/>
              </a:rPr>
              <a:t>2</a:t>
            </a:r>
            <a:r>
              <a:rPr dirty="0" smtClean="0" baseline="-16339" sz="1275" spc="22">
                <a:latin typeface="Cambria Math"/>
                <a:cs typeface="Cambria Math"/>
              </a:rPr>
              <a:t> </a:t>
            </a:r>
            <a:r>
              <a:rPr dirty="0" smtClean="0" baseline="-16339" sz="1275" spc="-44">
                <a:latin typeface="Cambria Math"/>
                <a:cs typeface="Cambria Math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ts duri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neg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tive</a:t>
            </a:r>
            <a:r>
              <a:rPr dirty="0" smtClean="0" sz="1200" spc="0">
                <a:latin typeface="Times New Roman"/>
                <a:cs typeface="Times New Roman"/>
              </a:rPr>
              <a:t> 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 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two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ombin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output 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4800" y="307847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07847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7465821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4800" y="9751924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6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62940" y="2084832"/>
            <a:ext cx="6688835" cy="37429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3221735" y="7010400"/>
            <a:ext cx="3988308" cy="27005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500" y="417474"/>
            <a:ext cx="6885305" cy="166941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239395" marR="12700" indent="-227329">
              <a:lnSpc>
                <a:spcPct val="111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 b="1" i="1">
                <a:latin typeface="Times New Roman"/>
                <a:cs typeface="Times New Roman"/>
              </a:rPr>
              <a:t>C</a:t>
            </a:r>
            <a:r>
              <a:rPr dirty="0" smtClean="0" sz="1400" spc="-20" b="1" i="1">
                <a:latin typeface="Times New Roman"/>
                <a:cs typeface="Times New Roman"/>
              </a:rPr>
              <a:t>o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p</a:t>
            </a:r>
            <a:r>
              <a:rPr dirty="0" smtClean="0" sz="1400" spc="-10" b="1" i="1">
                <a:latin typeface="Times New Roman"/>
                <a:cs typeface="Times New Roman"/>
              </a:rPr>
              <a:t>l</a:t>
            </a:r>
            <a:r>
              <a:rPr dirty="0" smtClean="0" sz="1400" spc="-25" b="1" i="1">
                <a:latin typeface="Times New Roman"/>
                <a:cs typeface="Times New Roman"/>
              </a:rPr>
              <a:t>e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0" b="1" i="1">
                <a:latin typeface="Times New Roman"/>
                <a:cs typeface="Times New Roman"/>
              </a:rPr>
              <a:t>ry</a:t>
            </a:r>
            <a:r>
              <a:rPr dirty="0" smtClean="0" sz="1400" spc="8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-25" b="1" i="1">
                <a:latin typeface="Times New Roman"/>
                <a:cs typeface="Times New Roman"/>
              </a:rPr>
              <a:t>y</a:t>
            </a:r>
            <a:r>
              <a:rPr dirty="0" smtClean="0" sz="1400" spc="5" b="1" i="1">
                <a:latin typeface="Times New Roman"/>
                <a:cs typeface="Times New Roman"/>
              </a:rPr>
              <a:t>m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0" b="1" i="1">
                <a:latin typeface="Times New Roman"/>
                <a:cs typeface="Times New Roman"/>
              </a:rPr>
              <a:t>y</a:t>
            </a:r>
            <a:r>
              <a:rPr dirty="0" smtClean="0" sz="1400" spc="80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r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0" b="1" i="1">
                <a:latin typeface="Times New Roman"/>
                <a:cs typeface="Times New Roman"/>
              </a:rPr>
              <a:t>n</a:t>
            </a:r>
            <a:r>
              <a:rPr dirty="0" smtClean="0" sz="1400" spc="-10" b="1" i="1">
                <a:latin typeface="Times New Roman"/>
                <a:cs typeface="Times New Roman"/>
              </a:rPr>
              <a:t>s</a:t>
            </a:r>
            <a:r>
              <a:rPr dirty="0" smtClean="0" sz="1400" spc="0" b="1" i="1">
                <a:latin typeface="Times New Roman"/>
                <a:cs typeface="Times New Roman"/>
              </a:rPr>
              <a:t>i</a:t>
            </a:r>
            <a:r>
              <a:rPr dirty="0" smtClean="0" sz="1400" spc="-10" b="1" i="1">
                <a:latin typeface="Times New Roman"/>
                <a:cs typeface="Times New Roman"/>
              </a:rPr>
              <a:t>s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o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20" b="1" i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-4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ost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0">
                <a:latin typeface="Times New Roman"/>
                <a:cs typeface="Times New Roman"/>
              </a:rPr>
              <a:t> 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-f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s. 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tary  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use 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 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itte</a:t>
            </a:r>
            <a:r>
              <a:rPr dirty="0" smtClean="0" sz="1400" spc="4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-f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es 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 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npn</a:t>
            </a:r>
            <a:r>
              <a:rPr dirty="0" smtClean="0" sz="1400" spc="-1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p,</a:t>
            </a:r>
            <a:r>
              <a:rPr dirty="0" smtClean="0" sz="1400" spc="-50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ich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cle.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0">
                <a:latin typeface="Times New Roman"/>
                <a:cs typeface="Times New Roman"/>
              </a:rPr>
              <a:t> is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no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dc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(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nly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90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-14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lf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cle,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50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2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-15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du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n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alf.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5801233"/>
            <a:ext cx="6881495" cy="13950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50414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7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4: Class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sh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pull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12"/>
              </a:spcBef>
            </a:pPr>
            <a:endParaRPr sz="750"/>
          </a:p>
          <a:p>
            <a:pPr algn="just" marL="239395" marR="12700" indent="-227329">
              <a:lnSpc>
                <a:spcPct val="1034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 b="1" i="1">
                <a:latin typeface="Times New Roman"/>
                <a:cs typeface="Times New Roman"/>
              </a:rPr>
              <a:t>Cr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-10" b="1" i="1">
                <a:latin typeface="Times New Roman"/>
                <a:cs typeface="Times New Roman"/>
              </a:rPr>
              <a:t>s</a:t>
            </a:r>
            <a:r>
              <a:rPr dirty="0" smtClean="0" sz="1400" spc="0" b="1" i="1">
                <a:latin typeface="Times New Roman"/>
                <a:cs typeface="Times New Roman"/>
              </a:rPr>
              <a:t>so</a:t>
            </a:r>
            <a:r>
              <a:rPr dirty="0" smtClean="0" sz="1400" spc="-15" b="1" i="1">
                <a:latin typeface="Times New Roman"/>
                <a:cs typeface="Times New Roman"/>
              </a:rPr>
              <a:t>v</a:t>
            </a:r>
            <a:r>
              <a:rPr dirty="0" smtClean="0" sz="1400" spc="0" b="1" i="1">
                <a:latin typeface="Times New Roman"/>
                <a:cs typeface="Times New Roman"/>
              </a:rPr>
              <a:t>er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D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r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o</a:t>
            </a:r>
            <a:r>
              <a:rPr dirty="0" smtClean="0" sz="1400" spc="-5" b="1" i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dc b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off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ust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xce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BE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5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ts.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is,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 in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disto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ver 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is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or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7880350"/>
            <a:ext cx="2728595" cy="708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7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5: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llust</a:t>
            </a:r>
            <a:r>
              <a:rPr dirty="0" smtClean="0" sz="1200" spc="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rossover</a:t>
            </a:r>
            <a:r>
              <a:rPr dirty="0" smtClean="0" sz="1200" spc="0">
                <a:latin typeface="Times New Roman"/>
                <a:cs typeface="Times New Roman"/>
              </a:rPr>
              <a:t> distortion in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lass B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pull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mplifi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r.</a:t>
            </a:r>
            <a:r>
              <a:rPr dirty="0" smtClean="0" sz="1200" spc="0">
                <a:latin typeface="Times New Roman"/>
                <a:cs typeface="Times New Roman"/>
              </a:rPr>
              <a:t> 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nsistors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duri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portions</a:t>
            </a:r>
            <a:r>
              <a:rPr dirty="0" smtClean="0" sz="1200" spc="0">
                <a:latin typeface="Times New Roman"/>
                <a:cs typeface="Times New Roman"/>
              </a:rPr>
              <a:t> of 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input indi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ted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sh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04800" y="307847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7847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7465821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4800" y="9751924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6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69664" y="897636"/>
            <a:ext cx="3252216" cy="30952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3848100" y="5045964"/>
            <a:ext cx="3505200" cy="35996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500" y="417260"/>
            <a:ext cx="6885940" cy="9582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241300" marR="12700" indent="-228600">
              <a:lnSpc>
                <a:spcPct val="111100"/>
              </a:lnSpc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Bi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ing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us</a:t>
            </a:r>
            <a:r>
              <a:rPr dirty="0" smtClean="0" sz="1400" spc="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ll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plif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er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B</a:t>
            </a:r>
            <a:r>
              <a:rPr dirty="0" smtClean="0" sz="1400" spc="2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Oper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on: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shown</a:t>
            </a:r>
            <a:r>
              <a:rPr dirty="0" smtClean="0" sz="1400" spc="0">
                <a:latin typeface="Times New Roman"/>
                <a:cs typeface="Times New Roman"/>
              </a:rPr>
              <a:t> in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7-</a:t>
            </a:r>
            <a:r>
              <a:rPr dirty="0" smtClean="0" sz="1400" spc="5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tly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near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0">
                <a:latin typeface="Times New Roman"/>
                <a:cs typeface="Times New Roman"/>
              </a:rPr>
              <a:t> 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Cambria Math"/>
                <a:cs typeface="Cambria Math"/>
              </a:rPr>
              <a:t>°</a:t>
            </a:r>
            <a:r>
              <a:rPr dirty="0" smtClean="0" sz="1400" spc="4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cle.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165"/>
              </a:spcBef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Cl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 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cr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ver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ure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2130806"/>
            <a:ext cx="4037965" cy="597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7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6: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iasi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push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pull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mplifi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ur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mi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ror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diode bi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eliminate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rossov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d</a:t>
            </a:r>
            <a:r>
              <a:rPr dirty="0" smtClean="0" sz="1200" spc="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stortion.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 smtClean="0" sz="1200">
                <a:latin typeface="Times New Roman"/>
                <a:cs typeface="Times New Roman"/>
              </a:rPr>
              <a:t>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nsistors 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 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ment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(o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 i="1">
                <a:latin typeface="Times New Roman"/>
                <a:cs typeface="Times New Roman"/>
              </a:rPr>
              <a:t>n</a:t>
            </a:r>
            <a:r>
              <a:rPr dirty="0" smtClean="0" sz="1200" spc="0" i="1">
                <a:latin typeface="Times New Roman"/>
                <a:cs typeface="Times New Roman"/>
              </a:rPr>
              <a:t>pn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one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pnp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3969547"/>
            <a:ext cx="6823709" cy="45148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39395" marR="12700" indent="-227329">
              <a:lnSpc>
                <a:spcPct val="102899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 b="1" i="1">
                <a:latin typeface="Times New Roman"/>
                <a:cs typeface="Times New Roman"/>
              </a:rPr>
              <a:t>AC 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pe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o</a:t>
            </a:r>
            <a:r>
              <a:rPr dirty="0" smtClean="0" sz="1400" spc="-10" b="1" i="1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: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 satur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2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 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re </a:t>
            </a:r>
            <a:r>
              <a:rPr dirty="0" smtClean="0" sz="1400" spc="15">
                <a:latin typeface="Times New Roman"/>
                <a:cs typeface="Times New Roman"/>
              </a:rPr>
              <a:t>7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27605" y="4457319"/>
            <a:ext cx="1274445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𝑰</a:t>
            </a:r>
            <a:r>
              <a:rPr dirty="0" smtClean="0" sz="1000" spc="-10">
                <a:latin typeface="Cambria Math"/>
                <a:cs typeface="Cambria Math"/>
              </a:rPr>
              <a:t>𝒄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-10">
                <a:latin typeface="Cambria Math"/>
                <a:cs typeface="Cambria Math"/>
              </a:rPr>
              <a:t>�𝒂�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r>
              <a:rPr dirty="0" smtClean="0" baseline="2777" sz="1500" spc="-7">
                <a:latin typeface="Cambria Math"/>
                <a:cs typeface="Cambria Math"/>
              </a:rPr>
              <a:t> </a:t>
            </a:r>
            <a:r>
              <a:rPr dirty="0" smtClean="0" baseline="2777" sz="1500" spc="-7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=</a:t>
            </a:r>
            <a:r>
              <a:rPr dirty="0" smtClean="0" baseline="11904" sz="2100" spc="12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𝑽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50">
                <a:latin typeface="Cambria Math"/>
                <a:cs typeface="Cambria Math"/>
              </a:rPr>
              <a:t>�</a:t>
            </a:r>
            <a:r>
              <a:rPr dirty="0" smtClean="0" baseline="13888" sz="2100" spc="0">
                <a:latin typeface="Cambria Math"/>
                <a:cs typeface="Cambria Math"/>
              </a:rPr>
              <a:t>⁄</a:t>
            </a:r>
            <a:r>
              <a:rPr dirty="0" smtClean="0" baseline="11904" sz="2100" spc="0">
                <a:latin typeface="Cambria Math"/>
                <a:cs typeface="Cambria Math"/>
              </a:rPr>
              <a:t>𝑹</a:t>
            </a:r>
            <a:r>
              <a:rPr dirty="0" smtClean="0" sz="1000" spc="-10">
                <a:latin typeface="Cambria Math"/>
                <a:cs typeface="Cambria Math"/>
              </a:rPr>
              <a:t>𝑳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41545" y="4420742"/>
            <a:ext cx="10661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Eq</a:t>
            </a:r>
            <a:r>
              <a:rPr dirty="0" smtClean="0" sz="1400" spc="-10">
                <a:latin typeface="Cambria Math"/>
                <a:cs typeface="Cambria Math"/>
              </a:rPr>
              <a:t>u</a:t>
            </a:r>
            <a:r>
              <a:rPr dirty="0" smtClean="0" sz="1400" spc="0">
                <a:latin typeface="Cambria Math"/>
                <a:cs typeface="Cambria Math"/>
              </a:rPr>
              <a:t>at</a:t>
            </a:r>
            <a:r>
              <a:rPr dirty="0" smtClean="0" sz="1400" spc="-10">
                <a:latin typeface="Cambria Math"/>
                <a:cs typeface="Cambria Math"/>
              </a:rPr>
              <a:t>i</a:t>
            </a:r>
            <a:r>
              <a:rPr dirty="0" smtClean="0" sz="1400" spc="0">
                <a:latin typeface="Cambria Math"/>
                <a:cs typeface="Cambria Math"/>
              </a:rPr>
              <a:t>on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7</a:t>
            </a:r>
            <a:r>
              <a:rPr dirty="0" smtClean="0" sz="1400" spc="0">
                <a:latin typeface="Cambria Math"/>
                <a:cs typeface="Cambria Math"/>
              </a:rPr>
              <a:t>–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4754498"/>
            <a:ext cx="6877050" cy="21431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1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LE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7</a:t>
            </a:r>
            <a:r>
              <a:rPr dirty="0" smtClean="0" sz="1400" spc="5" b="1">
                <a:latin typeface="Times New Roman"/>
                <a:cs typeface="Times New Roman"/>
              </a:rPr>
              <a:t>–</a:t>
            </a:r>
            <a:r>
              <a:rPr dirty="0" smtClean="0" sz="1400" spc="-10" b="1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xi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peak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5">
                <a:latin typeface="Times New Roman"/>
                <a:cs typeface="Times New Roman"/>
              </a:rPr>
              <a:t>7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43"/>
              </a:spcBef>
            </a:pPr>
            <a:endParaRPr sz="950"/>
          </a:p>
          <a:p>
            <a:pPr algn="ctr" marL="949325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7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7</a:t>
            </a:r>
            <a:endParaRPr sz="1200">
              <a:latin typeface="Times New Roman"/>
              <a:cs typeface="Times New Roman"/>
            </a:endParaRPr>
          </a:p>
          <a:p>
            <a:pPr marL="12700" marR="4765040">
              <a:lnSpc>
                <a:spcPts val="2650"/>
              </a:lnSpc>
              <a:spcBef>
                <a:spcPts val="85"/>
              </a:spcBef>
            </a:pPr>
            <a:r>
              <a:rPr dirty="0" smtClean="0" sz="1400" b="1" i="1">
                <a:latin typeface="Times New Roman"/>
                <a:cs typeface="Times New Roman"/>
              </a:rPr>
              <a:t>Sol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ion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um</a:t>
            </a:r>
            <a:r>
              <a:rPr dirty="0" smtClean="0" sz="1400" spc="0">
                <a:latin typeface="Times New Roman"/>
                <a:cs typeface="Times New Roman"/>
              </a:rPr>
              <a:t> pe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58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r>
              <a:rPr dirty="0" smtClean="0" sz="1000" spc="25">
                <a:latin typeface="Cambria Math"/>
                <a:cs typeface="Cambria Math"/>
              </a:rPr>
              <a:t>�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-10">
                <a:latin typeface="Cambria Math"/>
                <a:cs typeface="Cambria Math"/>
              </a:rPr>
              <a:t>�𝑒𝑎𝑘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r>
              <a:rPr dirty="0" smtClean="0" baseline="2777" sz="1500" spc="-7">
                <a:latin typeface="Cambria Math"/>
                <a:cs typeface="Cambria Math"/>
              </a:rPr>
              <a:t> </a:t>
            </a:r>
            <a:r>
              <a:rPr dirty="0" smtClean="0" baseline="2777" sz="1500" spc="3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≅</a:t>
            </a:r>
            <a:r>
              <a:rPr dirty="0" smtClean="0" baseline="11904" sz="2100" spc="104">
                <a:latin typeface="Cambria Math"/>
                <a:cs typeface="Cambria Math"/>
              </a:rPr>
              <a:t> </a:t>
            </a: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60">
                <a:latin typeface="Cambria Math"/>
                <a:cs typeface="Cambria Math"/>
              </a:rPr>
              <a:t>C</a:t>
            </a:r>
            <a:r>
              <a:rPr dirty="0" smtClean="0" sz="1000" spc="55">
                <a:latin typeface="Cambria Math"/>
                <a:cs typeface="Cambria Math"/>
              </a:rPr>
              <a:t>E</a:t>
            </a:r>
            <a:r>
              <a:rPr dirty="0" smtClean="0" sz="1000" spc="70">
                <a:latin typeface="Cambria Math"/>
                <a:cs typeface="Cambria Math"/>
              </a:rPr>
              <a:t>Q</a:t>
            </a:r>
            <a:r>
              <a:rPr dirty="0" smtClean="0" sz="1000" spc="70">
                <a:latin typeface="Cambria Math"/>
                <a:cs typeface="Cambria Math"/>
              </a:rPr>
              <a:t> </a:t>
            </a:r>
            <a:r>
              <a:rPr dirty="0" smtClean="0" sz="1000" spc="2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≅</a:t>
            </a:r>
            <a:r>
              <a:rPr dirty="0" smtClean="0" baseline="11904" sz="2100" spc="120">
                <a:latin typeface="Cambria Math"/>
                <a:cs typeface="Cambria Math"/>
              </a:rPr>
              <a:t> </a:t>
            </a: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55">
                <a:latin typeface="Cambria Math"/>
                <a:cs typeface="Cambria Math"/>
              </a:rPr>
              <a:t>C</a:t>
            </a:r>
            <a:r>
              <a:rPr dirty="0" smtClean="0" sz="1000" spc="60">
                <a:latin typeface="Cambria Math"/>
                <a:cs typeface="Cambria Math"/>
              </a:rPr>
              <a:t>C</a:t>
            </a:r>
            <a:r>
              <a:rPr dirty="0" smtClean="0" sz="1000" spc="60">
                <a:latin typeface="Cambria Math"/>
                <a:cs typeface="Cambria Math"/>
              </a:rPr>
              <a:t> </a:t>
            </a:r>
            <a:r>
              <a:rPr dirty="0" smtClean="0" sz="1000" spc="25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=</a:t>
            </a:r>
            <a:r>
              <a:rPr dirty="0" smtClean="0" baseline="11904" sz="2100" spc="104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20</a:t>
            </a:r>
            <a:r>
              <a:rPr dirty="0" smtClean="0" baseline="11904" sz="2100" spc="7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V</a:t>
            </a:r>
            <a:endParaRPr baseline="11904" sz="2100">
              <a:latin typeface="Cambria Math"/>
              <a:cs typeface="Cambria Math"/>
            </a:endParaRPr>
          </a:p>
          <a:p>
            <a:pPr>
              <a:lnSpc>
                <a:spcPts val="800"/>
              </a:lnSpc>
              <a:spcBef>
                <a:spcPts val="40"/>
              </a:spcBef>
            </a:pPr>
            <a:endParaRPr sz="8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1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4500" y="7161148"/>
            <a:ext cx="1768475" cy="306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𝐼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r>
              <a:rPr dirty="0" smtClean="0" sz="1000" spc="25">
                <a:latin typeface="Cambria Math"/>
                <a:cs typeface="Cambria Math"/>
              </a:rPr>
              <a:t>�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-10">
                <a:latin typeface="Cambria Math"/>
                <a:cs typeface="Cambria Math"/>
              </a:rPr>
              <a:t>�𝑒𝑎𝑘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r>
              <a:rPr dirty="0" smtClean="0" baseline="2777" sz="1500" spc="-7">
                <a:latin typeface="Cambria Math"/>
                <a:cs typeface="Cambria Math"/>
              </a:rPr>
              <a:t> </a:t>
            </a:r>
            <a:r>
              <a:rPr dirty="0" smtClean="0" baseline="2777" sz="1500" spc="15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≅</a:t>
            </a:r>
            <a:r>
              <a:rPr dirty="0" smtClean="0" baseline="11904" sz="2100" spc="12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𝐼</a:t>
            </a:r>
            <a:r>
              <a:rPr dirty="0" smtClean="0" sz="1000" spc="-10">
                <a:latin typeface="Cambria Math"/>
                <a:cs typeface="Cambria Math"/>
              </a:rPr>
              <a:t>𝑐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-10">
                <a:latin typeface="Cambria Math"/>
                <a:cs typeface="Cambria Math"/>
              </a:rPr>
              <a:t>�𝑎</a:t>
            </a:r>
            <a:r>
              <a:rPr dirty="0" smtClean="0" sz="1000" spc="15">
                <a:latin typeface="Cambria Math"/>
                <a:cs typeface="Cambria Math"/>
              </a:rPr>
              <a:t>�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r>
              <a:rPr dirty="0" smtClean="0" baseline="2777" sz="1500" spc="-7">
                <a:latin typeface="Cambria Math"/>
                <a:cs typeface="Cambria Math"/>
              </a:rPr>
              <a:t> </a:t>
            </a:r>
            <a:r>
              <a:rPr dirty="0" smtClean="0" baseline="2777" sz="1500" spc="3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≅ </a:t>
            </a:r>
            <a:r>
              <a:rPr dirty="0" smtClean="0" baseline="11904" sz="2100" spc="37">
                <a:latin typeface="Cambria Math"/>
                <a:cs typeface="Cambria Math"/>
              </a:rPr>
              <a:t> </a:t>
            </a:r>
            <a:r>
              <a:rPr dirty="0" smtClean="0" baseline="-25793" sz="2100" spc="0">
                <a:latin typeface="Cambria Math"/>
                <a:cs typeface="Cambria Math"/>
              </a:rPr>
              <a:t>�</a:t>
            </a:r>
            <a:endParaRPr baseline="-25793" sz="21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40382" y="7025513"/>
            <a:ext cx="271145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55">
                <a:latin typeface="Cambria Math"/>
                <a:cs typeface="Cambria Math"/>
              </a:rPr>
              <a:t>CC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85161" y="7330820"/>
            <a:ext cx="9461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𝐿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053082" y="7252080"/>
            <a:ext cx="254507" cy="0"/>
          </a:xfrm>
          <a:custGeom>
            <a:avLst/>
            <a:gdLst/>
            <a:ahLst/>
            <a:cxnLst/>
            <a:rect l="l" t="t" r="r" b="b"/>
            <a:pathLst>
              <a:path w="254507" h="0">
                <a:moveTo>
                  <a:pt x="0" y="0"/>
                </a:moveTo>
                <a:lnTo>
                  <a:pt x="254507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1384046" y="7720330"/>
            <a:ext cx="455676" cy="0"/>
          </a:xfrm>
          <a:custGeom>
            <a:avLst/>
            <a:gdLst/>
            <a:ahLst/>
            <a:cxnLst/>
            <a:rect l="l" t="t" r="r" b="b"/>
            <a:pathLst>
              <a:path w="455675" h="0">
                <a:moveTo>
                  <a:pt x="0" y="0"/>
                </a:moveTo>
                <a:lnTo>
                  <a:pt x="45567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444500" y="7629397"/>
            <a:ext cx="2233295" cy="306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𝐼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r>
              <a:rPr dirty="0" smtClean="0" sz="1000" spc="25">
                <a:latin typeface="Cambria Math"/>
                <a:cs typeface="Cambria Math"/>
              </a:rPr>
              <a:t>�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-10">
                <a:latin typeface="Cambria Math"/>
                <a:cs typeface="Cambria Math"/>
              </a:rPr>
              <a:t>�𝑒𝑎𝑘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r>
              <a:rPr dirty="0" smtClean="0" baseline="2777" sz="1500" spc="-7">
                <a:latin typeface="Cambria Math"/>
                <a:cs typeface="Cambria Math"/>
              </a:rPr>
              <a:t> </a:t>
            </a:r>
            <a:r>
              <a:rPr dirty="0" smtClean="0" baseline="2777" sz="1500" spc="15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=</a:t>
            </a:r>
            <a:r>
              <a:rPr dirty="0" smtClean="0" baseline="11904" sz="2100" spc="120">
                <a:latin typeface="Cambria Math"/>
                <a:cs typeface="Cambria Math"/>
              </a:rPr>
              <a:t> </a:t>
            </a:r>
            <a:r>
              <a:rPr dirty="0" smtClean="0" baseline="-25793" sz="2100" spc="0">
                <a:latin typeface="Cambria Math"/>
                <a:cs typeface="Cambria Math"/>
              </a:rPr>
              <a:t>150</a:t>
            </a:r>
            <a:r>
              <a:rPr dirty="0" smtClean="0" baseline="-25793" sz="2100" spc="7">
                <a:latin typeface="Cambria Math"/>
                <a:cs typeface="Cambria Math"/>
              </a:rPr>
              <a:t> </a:t>
            </a:r>
            <a:r>
              <a:rPr dirty="0" smtClean="0" baseline="-25793" sz="2100" spc="0">
                <a:latin typeface="Cambria Math"/>
                <a:cs typeface="Cambria Math"/>
              </a:rPr>
              <a:t>Ω</a:t>
            </a:r>
            <a:r>
              <a:rPr dirty="0" smtClean="0" baseline="-25793" sz="2100" spc="82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=</a:t>
            </a:r>
            <a:r>
              <a:rPr dirty="0" smtClean="0" baseline="11904" sz="2100" spc="12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133</a:t>
            </a:r>
            <a:r>
              <a:rPr dirty="0" smtClean="0" baseline="11904" sz="2100" spc="-15">
                <a:latin typeface="Cambria Math"/>
                <a:cs typeface="Cambria Math"/>
              </a:rPr>
              <a:t> </a:t>
            </a:r>
            <a:r>
              <a:rPr dirty="0" smtClean="0" baseline="11904" sz="2100" spc="-7">
                <a:latin typeface="Cambria Math"/>
                <a:cs typeface="Cambria Math"/>
              </a:rPr>
              <a:t>mA</a:t>
            </a:r>
            <a:endParaRPr baseline="11904" sz="21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27733" y="7457185"/>
            <a:ext cx="37084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20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4500" y="7883814"/>
            <a:ext cx="6881495" cy="12573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4098290">
              <a:lnSpc>
                <a:spcPct val="1579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ac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cu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aller.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27"/>
              </a:spcBef>
            </a:pPr>
            <a:endParaRPr sz="800"/>
          </a:p>
          <a:p>
            <a:pPr marL="241300" marR="12700" indent="-228600">
              <a:lnSpc>
                <a:spcPct val="109300"/>
              </a:lnSpc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Sin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5" b="1">
                <a:latin typeface="Times New Roman"/>
                <a:cs typeface="Times New Roman"/>
              </a:rPr>
              <a:t>e</a:t>
            </a:r>
            <a:r>
              <a:rPr dirty="0" smtClean="0" sz="1400" spc="-15" b="1">
                <a:latin typeface="Times New Roman"/>
                <a:cs typeface="Times New Roman"/>
              </a:rPr>
              <a:t>-</a:t>
            </a:r>
            <a:r>
              <a:rPr dirty="0" smtClean="0" sz="1400" spc="0" b="1">
                <a:latin typeface="Times New Roman"/>
                <a:cs typeface="Times New Roman"/>
              </a:rPr>
              <a:t>Supp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13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sh</a:t>
            </a:r>
            <a:r>
              <a:rPr dirty="0" smtClean="0" sz="1400" spc="-15" b="1">
                <a:latin typeface="Times New Roman"/>
                <a:cs typeface="Times New Roman"/>
              </a:rPr>
              <a:t>-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ull</a:t>
            </a:r>
            <a:r>
              <a:rPr dirty="0" smtClean="0" sz="1400" spc="13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pli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ie</a:t>
            </a:r>
            <a:r>
              <a:rPr dirty="0" smtClean="0" sz="1400" spc="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130" b="1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ers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tary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etry</a:t>
            </a:r>
            <a:r>
              <a:rPr dirty="0" smtClean="0" sz="1400" spc="0">
                <a:latin typeface="Times New Roman"/>
                <a:cs typeface="Times New Roman"/>
              </a:rPr>
              <a:t> 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7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8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 vo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rce.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04800" y="307847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07847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7465821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04800" y="9751924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6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66159" y="324611"/>
            <a:ext cx="3770376" cy="29885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3563111" y="3456432"/>
            <a:ext cx="3773424" cy="32400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96900" y="1403857"/>
            <a:ext cx="295084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7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8: </a:t>
            </a:r>
            <a:r>
              <a:rPr dirty="0" smtClean="0" sz="1200" spc="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5">
                <a:latin typeface="Times New Roman"/>
                <a:cs typeface="Times New Roman"/>
              </a:rPr>
              <a:t>-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push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pull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mplifi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3268598"/>
            <a:ext cx="6878320" cy="11080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1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LE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7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0" b="1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7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42"/>
              </a:spcBef>
            </a:pPr>
            <a:endParaRPr sz="950"/>
          </a:p>
          <a:p>
            <a:pPr algn="ctr" marL="33909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7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9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20"/>
              </a:spcBef>
            </a:pPr>
            <a:endParaRPr sz="800"/>
          </a:p>
          <a:p>
            <a:pPr marL="12700">
              <a:lnSpc>
                <a:spcPct val="100000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Sol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ion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peak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995170" y="4629022"/>
            <a:ext cx="254507" cy="0"/>
          </a:xfrm>
          <a:custGeom>
            <a:avLst/>
            <a:gdLst/>
            <a:ahLst/>
            <a:cxnLst/>
            <a:rect l="l" t="t" r="r" b="b"/>
            <a:pathLst>
              <a:path w="254507" h="0">
                <a:moveTo>
                  <a:pt x="0" y="0"/>
                </a:moveTo>
                <a:lnTo>
                  <a:pt x="254507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060194" y="4620386"/>
            <a:ext cx="65468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42925" algn="l"/>
              </a:tabLst>
            </a:pPr>
            <a:r>
              <a:rPr dirty="0" smtClean="0" sz="1400">
                <a:latin typeface="Cambria Math"/>
                <a:cs typeface="Cambria Math"/>
              </a:rPr>
              <a:t>2	</a:t>
            </a:r>
            <a:r>
              <a:rPr dirty="0" smtClean="0" sz="140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481326" y="4629022"/>
            <a:ext cx="343204" cy="0"/>
          </a:xfrm>
          <a:custGeom>
            <a:avLst/>
            <a:gdLst/>
            <a:ahLst/>
            <a:cxnLst/>
            <a:rect l="l" t="t" r="r" b="b"/>
            <a:pathLst>
              <a:path w="343204" h="0">
                <a:moveTo>
                  <a:pt x="0" y="0"/>
                </a:moveTo>
                <a:lnTo>
                  <a:pt x="34320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4500" y="4538090"/>
            <a:ext cx="1513840" cy="5346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r>
              <a:rPr dirty="0" smtClean="0" sz="1000" spc="25">
                <a:latin typeface="Cambria Math"/>
                <a:cs typeface="Cambria Math"/>
              </a:rPr>
              <a:t>�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-10">
                <a:latin typeface="Cambria Math"/>
                <a:cs typeface="Cambria Math"/>
              </a:rPr>
              <a:t>�𝑒𝑎𝑘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r>
              <a:rPr dirty="0" smtClean="0" baseline="2777" sz="1500" spc="-7">
                <a:latin typeface="Cambria Math"/>
                <a:cs typeface="Cambria Math"/>
              </a:rPr>
              <a:t> </a:t>
            </a:r>
            <a:r>
              <a:rPr dirty="0" smtClean="0" baseline="2777" sz="1500" spc="3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≅</a:t>
            </a:r>
            <a:r>
              <a:rPr dirty="0" smtClean="0" baseline="11904" sz="2100" spc="104">
                <a:latin typeface="Cambria Math"/>
                <a:cs typeface="Cambria Math"/>
              </a:rPr>
              <a:t> </a:t>
            </a: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60">
                <a:latin typeface="Cambria Math"/>
                <a:cs typeface="Cambria Math"/>
              </a:rPr>
              <a:t>C</a:t>
            </a:r>
            <a:r>
              <a:rPr dirty="0" smtClean="0" sz="1000" spc="55">
                <a:latin typeface="Cambria Math"/>
                <a:cs typeface="Cambria Math"/>
              </a:rPr>
              <a:t>E</a:t>
            </a:r>
            <a:r>
              <a:rPr dirty="0" smtClean="0" sz="1000" spc="70">
                <a:latin typeface="Cambria Math"/>
                <a:cs typeface="Cambria Math"/>
              </a:rPr>
              <a:t>Q</a:t>
            </a:r>
            <a:r>
              <a:rPr dirty="0" smtClean="0" sz="1000" spc="70">
                <a:latin typeface="Cambria Math"/>
                <a:cs typeface="Cambria Math"/>
              </a:rPr>
              <a:t> </a:t>
            </a:r>
            <a:r>
              <a:rPr dirty="0" smtClean="0" sz="1000" spc="2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≅</a:t>
            </a:r>
            <a:endParaRPr baseline="11904" sz="2100">
              <a:latin typeface="Cambria Math"/>
              <a:cs typeface="Cambria Math"/>
            </a:endParaRPr>
          </a:p>
          <a:p>
            <a:pPr>
              <a:lnSpc>
                <a:spcPts val="800"/>
              </a:lnSpc>
              <a:spcBef>
                <a:spcPts val="40"/>
              </a:spcBef>
            </a:pPr>
            <a:endParaRPr sz="800"/>
          </a:p>
          <a:p>
            <a:pPr marL="12700">
              <a:lnSpc>
                <a:spcPct val="100000"/>
              </a:lnSpc>
            </a:pP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r>
              <a:rPr dirty="0" smtClean="0" sz="1000" spc="25">
                <a:latin typeface="Cambria Math"/>
                <a:cs typeface="Cambria Math"/>
              </a:rPr>
              <a:t>�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-10">
                <a:latin typeface="Cambria Math"/>
                <a:cs typeface="Cambria Math"/>
              </a:rPr>
              <a:t>�𝑒𝑎𝑘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r>
              <a:rPr dirty="0" smtClean="0" baseline="2777" sz="1500" spc="-7">
                <a:latin typeface="Cambria Math"/>
                <a:cs typeface="Cambria Math"/>
              </a:rPr>
              <a:t> </a:t>
            </a:r>
            <a:r>
              <a:rPr dirty="0" smtClean="0" baseline="2777" sz="1500" spc="3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=</a:t>
            </a:r>
            <a:r>
              <a:rPr dirty="0" smtClean="0" baseline="11904" sz="2100" spc="104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10</a:t>
            </a:r>
            <a:r>
              <a:rPr dirty="0" smtClean="0" baseline="11904" sz="2100" spc="7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V</a:t>
            </a:r>
            <a:endParaRPr baseline="11904" sz="21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82470" y="4402454"/>
            <a:ext cx="271145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55">
                <a:latin typeface="Cambria Math"/>
                <a:cs typeface="Cambria Math"/>
              </a:rPr>
              <a:t>CC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87270" y="4501515"/>
            <a:ext cx="15875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68626" y="4365878"/>
            <a:ext cx="37147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20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4500" y="5178171"/>
            <a:ext cx="265684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1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peak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4500" y="5571616"/>
            <a:ext cx="1573530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𝐼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r>
              <a:rPr dirty="0" smtClean="0" sz="1000" spc="25">
                <a:latin typeface="Cambria Math"/>
                <a:cs typeface="Cambria Math"/>
              </a:rPr>
              <a:t>�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-10">
                <a:latin typeface="Cambria Math"/>
                <a:cs typeface="Cambria Math"/>
              </a:rPr>
              <a:t>�𝑒𝑎𝑘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r>
              <a:rPr dirty="0" smtClean="0" baseline="2777" sz="1500" spc="-7">
                <a:latin typeface="Cambria Math"/>
                <a:cs typeface="Cambria Math"/>
              </a:rPr>
              <a:t> </a:t>
            </a:r>
            <a:r>
              <a:rPr dirty="0" smtClean="0" baseline="2777" sz="1500" spc="15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≅</a:t>
            </a:r>
            <a:r>
              <a:rPr dirty="0" smtClean="0" baseline="11904" sz="2100" spc="12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𝐼</a:t>
            </a:r>
            <a:r>
              <a:rPr dirty="0" smtClean="0" sz="1000" spc="-10">
                <a:latin typeface="Cambria Math"/>
                <a:cs typeface="Cambria Math"/>
              </a:rPr>
              <a:t>𝑐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-10">
                <a:latin typeface="Cambria Math"/>
                <a:cs typeface="Cambria Math"/>
              </a:rPr>
              <a:t>�𝑎</a:t>
            </a:r>
            <a:r>
              <a:rPr dirty="0" smtClean="0" sz="1000" spc="15">
                <a:latin typeface="Cambria Math"/>
                <a:cs typeface="Cambria Math"/>
              </a:rPr>
              <a:t>�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r>
              <a:rPr dirty="0" smtClean="0" baseline="2777" sz="1500" spc="-7">
                <a:latin typeface="Cambria Math"/>
                <a:cs typeface="Cambria Math"/>
              </a:rPr>
              <a:t> </a:t>
            </a:r>
            <a:r>
              <a:rPr dirty="0" smtClean="0" baseline="2777" sz="1500" spc="3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≅</a:t>
            </a:r>
            <a:endParaRPr baseline="11904" sz="21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40382" y="5432933"/>
            <a:ext cx="366395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60">
                <a:latin typeface="Cambria Math"/>
                <a:cs typeface="Cambria Math"/>
              </a:rPr>
              <a:t>C</a:t>
            </a:r>
            <a:r>
              <a:rPr dirty="0" smtClean="0" sz="1000" spc="65">
                <a:latin typeface="Cambria Math"/>
                <a:cs typeface="Cambria Math"/>
              </a:rPr>
              <a:t>E</a:t>
            </a:r>
            <a:r>
              <a:rPr dirty="0" smtClean="0" sz="1000" spc="70">
                <a:latin typeface="Cambria Math"/>
                <a:cs typeface="Cambria Math"/>
              </a:rPr>
              <a:t>Q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19629" y="5653913"/>
            <a:ext cx="1390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230882" y="5741289"/>
            <a:ext cx="9461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𝐿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053082" y="5662548"/>
            <a:ext cx="348995" cy="0"/>
          </a:xfrm>
          <a:custGeom>
            <a:avLst/>
            <a:gdLst/>
            <a:ahLst/>
            <a:cxnLst/>
            <a:rect l="l" t="t" r="r" b="b"/>
            <a:pathLst>
              <a:path w="348995" h="0">
                <a:moveTo>
                  <a:pt x="0" y="0"/>
                </a:moveTo>
                <a:lnTo>
                  <a:pt x="348995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1384046" y="6128892"/>
            <a:ext cx="356616" cy="0"/>
          </a:xfrm>
          <a:custGeom>
            <a:avLst/>
            <a:gdLst/>
            <a:ahLst/>
            <a:cxnLst/>
            <a:rect l="l" t="t" r="r" b="b"/>
            <a:pathLst>
              <a:path w="356615" h="0">
                <a:moveTo>
                  <a:pt x="0" y="0"/>
                </a:moveTo>
                <a:lnTo>
                  <a:pt x="35661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444500" y="6037960"/>
            <a:ext cx="2136140" cy="306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𝐼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r>
              <a:rPr dirty="0" smtClean="0" sz="1000" spc="25">
                <a:latin typeface="Cambria Math"/>
                <a:cs typeface="Cambria Math"/>
              </a:rPr>
              <a:t>�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-10">
                <a:latin typeface="Cambria Math"/>
                <a:cs typeface="Cambria Math"/>
              </a:rPr>
              <a:t>�𝑒𝑎𝑘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r>
              <a:rPr dirty="0" smtClean="0" baseline="2777" sz="1500" spc="-7">
                <a:latin typeface="Cambria Math"/>
                <a:cs typeface="Cambria Math"/>
              </a:rPr>
              <a:t> </a:t>
            </a:r>
            <a:r>
              <a:rPr dirty="0" smtClean="0" baseline="2777" sz="1500" spc="15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=</a:t>
            </a:r>
            <a:r>
              <a:rPr dirty="0" smtClean="0" baseline="11904" sz="2100" spc="120">
                <a:latin typeface="Cambria Math"/>
                <a:cs typeface="Cambria Math"/>
              </a:rPr>
              <a:t> </a:t>
            </a:r>
            <a:r>
              <a:rPr dirty="0" smtClean="0" baseline="-25793" sz="2100" spc="0">
                <a:latin typeface="Cambria Math"/>
                <a:cs typeface="Cambria Math"/>
              </a:rPr>
              <a:t>50</a:t>
            </a:r>
            <a:r>
              <a:rPr dirty="0" smtClean="0" baseline="-25793" sz="2100" spc="7">
                <a:latin typeface="Cambria Math"/>
                <a:cs typeface="Cambria Math"/>
              </a:rPr>
              <a:t> </a:t>
            </a:r>
            <a:r>
              <a:rPr dirty="0" smtClean="0" baseline="-25793" sz="2100" spc="0">
                <a:latin typeface="Cambria Math"/>
                <a:cs typeface="Cambria Math"/>
              </a:rPr>
              <a:t>Ω</a:t>
            </a:r>
            <a:r>
              <a:rPr dirty="0" smtClean="0" baseline="-25793" sz="2100" spc="104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=</a:t>
            </a:r>
            <a:r>
              <a:rPr dirty="0" smtClean="0" baseline="11904" sz="2100" spc="104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200</a:t>
            </a:r>
            <a:r>
              <a:rPr dirty="0" smtClean="0" baseline="11904" sz="2100" spc="7">
                <a:latin typeface="Cambria Math"/>
                <a:cs typeface="Cambria Math"/>
              </a:rPr>
              <a:t> </a:t>
            </a:r>
            <a:r>
              <a:rPr dirty="0" smtClean="0" baseline="11904" sz="2100" spc="-7">
                <a:latin typeface="Cambria Math"/>
                <a:cs typeface="Cambria Math"/>
              </a:rPr>
              <a:t>mA</a:t>
            </a:r>
            <a:endParaRPr baseline="11904" sz="21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77441" y="5865748"/>
            <a:ext cx="37084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10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4500" y="6653657"/>
            <a:ext cx="453771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39395" indent="-227329">
              <a:lnSpc>
                <a:spcPct val="10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ss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/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B 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we</a:t>
            </a:r>
            <a:r>
              <a:rPr dirty="0" smtClean="0" sz="1400" spc="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1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aver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102866" y="6929501"/>
            <a:ext cx="1736089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𝑷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5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 </a:t>
            </a:r>
            <a:r>
              <a:rPr dirty="0" smtClean="0" sz="1000" spc="5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=</a:t>
            </a:r>
            <a:r>
              <a:rPr dirty="0" smtClean="0" baseline="11904" sz="2100" spc="127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�.</a:t>
            </a:r>
            <a:r>
              <a:rPr dirty="0" smtClean="0" baseline="11904" sz="2100" spc="-12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��𝑰</a:t>
            </a:r>
            <a:r>
              <a:rPr dirty="0" smtClean="0" sz="1000" spc="-10">
                <a:latin typeface="Cambria Math"/>
                <a:cs typeface="Cambria Math"/>
              </a:rPr>
              <a:t>𝒄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-10">
                <a:latin typeface="Cambria Math"/>
                <a:cs typeface="Cambria Math"/>
              </a:rPr>
              <a:t>�𝒂�</a:t>
            </a:r>
            <a:r>
              <a:rPr dirty="0" smtClean="0" baseline="2777" sz="1500" spc="67">
                <a:latin typeface="Cambria Math"/>
                <a:cs typeface="Cambria Math"/>
              </a:rPr>
              <a:t>)</a:t>
            </a:r>
            <a:r>
              <a:rPr dirty="0" smtClean="0" baseline="11904" sz="2100" spc="0">
                <a:latin typeface="Cambria Math"/>
                <a:cs typeface="Cambria Math"/>
              </a:rPr>
              <a:t>𝑽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564760" y="6892925"/>
            <a:ext cx="106807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Equa</a:t>
            </a:r>
            <a:r>
              <a:rPr dirty="0" smtClean="0" sz="1400" spc="-10">
                <a:latin typeface="Cambria Math"/>
                <a:cs typeface="Cambria Math"/>
              </a:rPr>
              <a:t>t</a:t>
            </a:r>
            <a:r>
              <a:rPr dirty="0" smtClean="0" sz="1400" spc="0">
                <a:latin typeface="Cambria Math"/>
                <a:cs typeface="Cambria Math"/>
              </a:rPr>
              <a:t>i</a:t>
            </a:r>
            <a:r>
              <a:rPr dirty="0" smtClean="0" sz="1400" spc="-15">
                <a:latin typeface="Cambria Math"/>
                <a:cs typeface="Cambria Math"/>
              </a:rPr>
              <a:t>o</a:t>
            </a:r>
            <a:r>
              <a:rPr dirty="0" smtClean="0" sz="1400" spc="0">
                <a:latin typeface="Cambria Math"/>
                <a:cs typeface="Cambria Math"/>
              </a:rPr>
              <a:t>n 7–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6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44500" y="7224760"/>
            <a:ext cx="6884034" cy="9899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 marR="12700" indent="-228600">
              <a:lnSpc>
                <a:spcPct val="110900"/>
              </a:lnSpc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0" b="1" i="1">
                <a:latin typeface="Times New Roman"/>
                <a:cs typeface="Times New Roman"/>
              </a:rPr>
              <a:t>Effi</a:t>
            </a:r>
            <a:r>
              <a:rPr dirty="0" smtClean="0" sz="1400" spc="-15" b="1" i="1">
                <a:latin typeface="Times New Roman"/>
                <a:cs typeface="Times New Roman"/>
              </a:rPr>
              <a:t>c</a:t>
            </a:r>
            <a:r>
              <a:rPr dirty="0" smtClean="0" sz="1400" spc="0" b="1" i="1">
                <a:latin typeface="Times New Roman"/>
                <a:cs typeface="Times New Roman"/>
              </a:rPr>
              <a:t>ien</a:t>
            </a:r>
            <a:r>
              <a:rPr dirty="0" smtClean="0" sz="1400" spc="-15" b="1" i="1">
                <a:latin typeface="Times New Roman"/>
                <a:cs typeface="Times New Roman"/>
              </a:rPr>
              <a:t>c</a:t>
            </a:r>
            <a:r>
              <a:rPr dirty="0" smtClean="0" sz="1400" spc="0" b="1" i="1">
                <a:latin typeface="Times New Roman"/>
                <a:cs typeface="Times New Roman"/>
              </a:rPr>
              <a:t>y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ers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ver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uch</a:t>
            </a:r>
            <a:r>
              <a:rPr dirty="0" smtClean="0" sz="1400" spc="0">
                <a:latin typeface="Times New Roman"/>
                <a:cs typeface="Times New Roman"/>
              </a:rPr>
              <a:t> 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her ef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spcBef>
                <a:spcPts val="190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1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effici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𝜂</a:t>
            </a:r>
            <a:r>
              <a:rPr dirty="0" smtClean="0" baseline="-16666" sz="1500" spc="104">
                <a:latin typeface="Cambria Math"/>
                <a:cs typeface="Cambria Math"/>
              </a:rPr>
              <a:t>ma</a:t>
            </a:r>
            <a:r>
              <a:rPr dirty="0" smtClean="0" baseline="-16666" sz="1500" spc="172">
                <a:latin typeface="Cambria Math"/>
                <a:cs typeface="Cambria Math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plifier (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tly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less)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marL="1172210">
              <a:lnSpc>
                <a:spcPct val="100000"/>
              </a:lnSpc>
              <a:spcBef>
                <a:spcPts val="215"/>
              </a:spcBef>
            </a:pPr>
            <a:r>
              <a:rPr dirty="0" smtClean="0" sz="1400">
                <a:latin typeface="Cambria Math"/>
                <a:cs typeface="Cambria Math"/>
              </a:rPr>
              <a:t>𝜂</a:t>
            </a:r>
            <a:r>
              <a:rPr dirty="0" smtClean="0" baseline="-16666" sz="1500" spc="97">
                <a:latin typeface="Cambria Math"/>
                <a:cs typeface="Cambria Math"/>
              </a:rPr>
              <a:t>max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15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���</a:t>
            </a:r>
            <a:r>
              <a:rPr dirty="0" smtClean="0" baseline="-16666" sz="1500" spc="-195">
                <a:latin typeface="Cambria Math"/>
                <a:cs typeface="Cambria Math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-150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DC</a:t>
            </a:r>
            <a:r>
              <a:rPr dirty="0" smtClean="0" baseline="-16666" sz="1500" spc="89">
                <a:latin typeface="Cambria Math"/>
                <a:cs typeface="Cambria Math"/>
              </a:rPr>
              <a:t>  </a:t>
            </a:r>
            <a:r>
              <a:rPr dirty="0" smtClean="0" sz="1400" spc="6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0.25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-15">
                <a:latin typeface="Cambria Math"/>
                <a:cs typeface="Cambria Math"/>
              </a:rPr>
              <a:t>𝑐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-15">
                <a:latin typeface="Cambria Math"/>
                <a:cs typeface="Cambria Math"/>
              </a:rPr>
              <a:t>�𝑎</a:t>
            </a:r>
            <a:r>
              <a:rPr dirty="0" smtClean="0" baseline="-16666" sz="1500" spc="22">
                <a:latin typeface="Cambria Math"/>
                <a:cs typeface="Cambria Math"/>
              </a:rPr>
              <a:t>�</a:t>
            </a:r>
            <a:r>
              <a:rPr dirty="0" smtClean="0" baseline="-13888" sz="1500" spc="89">
                <a:latin typeface="Cambria Math"/>
                <a:cs typeface="Cambria Math"/>
              </a:rPr>
              <a:t>)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187">
                <a:latin typeface="Cambria Math"/>
                <a:cs typeface="Cambria Math"/>
              </a:rPr>
              <a:t>C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-15">
                <a:latin typeface="Cambria Math"/>
                <a:cs typeface="Cambria Math"/>
              </a:rPr>
              <a:t>𝑐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-15">
                <a:latin typeface="Cambria Math"/>
                <a:cs typeface="Cambria Math"/>
              </a:rPr>
              <a:t>�𝑎</a:t>
            </a:r>
            <a:r>
              <a:rPr dirty="0" smtClean="0" baseline="-16666" sz="1500" spc="22">
                <a:latin typeface="Cambria Math"/>
                <a:cs typeface="Cambria Math"/>
              </a:rPr>
              <a:t>�</a:t>
            </a:r>
            <a:r>
              <a:rPr dirty="0" smtClean="0" baseline="-13888" sz="1500" spc="89">
                <a:latin typeface="Cambria Math"/>
                <a:cs typeface="Cambria Math"/>
              </a:rPr>
              <a:t>)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-195">
                <a:latin typeface="Cambria Math"/>
                <a:cs typeface="Cambria Math"/>
              </a:rPr>
              <a:t> </a:t>
            </a:r>
            <a:r>
              <a:rPr dirty="0" smtClean="0" baseline="1984" sz="2100" spc="-15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𝜋)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0.25𝜋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44500" y="8223757"/>
            <a:ext cx="2698115" cy="487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701164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𝜼</a:t>
            </a:r>
            <a:r>
              <a:rPr dirty="0" smtClean="0" baseline="-16666" sz="1500" spc="-15">
                <a:latin typeface="Cambria Math"/>
                <a:cs typeface="Cambria Math"/>
              </a:rPr>
              <a:t>𝐦𝐚𝐱</a:t>
            </a:r>
            <a:r>
              <a:rPr dirty="0" smtClean="0" sz="1400" spc="-1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𝟕�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Times New Roman"/>
                <a:cs typeface="Times New Roman"/>
              </a:rPr>
              <a:t>or,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ge,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𝜂</a:t>
            </a:r>
            <a:r>
              <a:rPr dirty="0" smtClean="0" baseline="-16666" sz="1500" spc="97">
                <a:latin typeface="Cambria Math"/>
                <a:cs typeface="Cambria Math"/>
              </a:rPr>
              <a:t>max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79</a:t>
            </a:r>
            <a:r>
              <a:rPr dirty="0" smtClean="0" sz="1400" spc="-15">
                <a:latin typeface="Cambria Math"/>
                <a:cs typeface="Cambria Math"/>
              </a:rPr>
              <a:t>%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488560" y="8223757"/>
            <a:ext cx="111379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𝐸��𝑎�𝑖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7–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7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44500" y="8778443"/>
            <a:ext cx="6879590" cy="4819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1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LE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7</a:t>
            </a:r>
            <a:r>
              <a:rPr dirty="0" smtClean="0" sz="1400" spc="-10" b="1">
                <a:latin typeface="Times New Roman"/>
                <a:cs typeface="Times New Roman"/>
              </a:rPr>
              <a:t>–</a:t>
            </a:r>
            <a:r>
              <a:rPr dirty="0" smtClean="0" sz="1400" spc="5" b="1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: 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dc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plifier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Fi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7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10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04800" y="307847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307847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7465821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304800" y="9751924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6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65091" y="315468"/>
            <a:ext cx="3265932" cy="3025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44500" y="440943"/>
            <a:ext cx="373189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Sol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ion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peak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99101" y="466343"/>
            <a:ext cx="89154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7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904240"/>
            <a:ext cx="1513840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r>
              <a:rPr dirty="0" smtClean="0" sz="1000" spc="25">
                <a:latin typeface="Cambria Math"/>
                <a:cs typeface="Cambria Math"/>
              </a:rPr>
              <a:t>�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-10">
                <a:latin typeface="Cambria Math"/>
                <a:cs typeface="Cambria Math"/>
              </a:rPr>
              <a:t>�𝑒𝑎𝑘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r>
              <a:rPr dirty="0" smtClean="0" baseline="2777" sz="1500" spc="-7">
                <a:latin typeface="Cambria Math"/>
                <a:cs typeface="Cambria Math"/>
              </a:rPr>
              <a:t> </a:t>
            </a:r>
            <a:r>
              <a:rPr dirty="0" smtClean="0" baseline="2777" sz="1500" spc="3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≅</a:t>
            </a:r>
            <a:r>
              <a:rPr dirty="0" smtClean="0" baseline="11904" sz="2100" spc="104">
                <a:latin typeface="Cambria Math"/>
                <a:cs typeface="Cambria Math"/>
              </a:rPr>
              <a:t> </a:t>
            </a: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60">
                <a:latin typeface="Cambria Math"/>
                <a:cs typeface="Cambria Math"/>
              </a:rPr>
              <a:t>C</a:t>
            </a:r>
            <a:r>
              <a:rPr dirty="0" smtClean="0" sz="1000" spc="55">
                <a:latin typeface="Cambria Math"/>
                <a:cs typeface="Cambria Math"/>
              </a:rPr>
              <a:t>E</a:t>
            </a:r>
            <a:r>
              <a:rPr dirty="0" smtClean="0" sz="1000" spc="70">
                <a:latin typeface="Cambria Math"/>
                <a:cs typeface="Cambria Math"/>
              </a:rPr>
              <a:t>Q</a:t>
            </a:r>
            <a:r>
              <a:rPr dirty="0" smtClean="0" sz="1000" spc="70">
                <a:latin typeface="Cambria Math"/>
                <a:cs typeface="Cambria Math"/>
              </a:rPr>
              <a:t> </a:t>
            </a:r>
            <a:r>
              <a:rPr dirty="0" smtClean="0" sz="1000" spc="2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≅</a:t>
            </a:r>
            <a:endParaRPr baseline="11904" sz="21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82470" y="768604"/>
            <a:ext cx="271145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55">
                <a:latin typeface="Cambria Math"/>
                <a:cs typeface="Cambria Math"/>
              </a:rPr>
              <a:t>CC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995170" y="995171"/>
            <a:ext cx="254507" cy="0"/>
          </a:xfrm>
          <a:custGeom>
            <a:avLst/>
            <a:gdLst/>
            <a:ahLst/>
            <a:cxnLst/>
            <a:rect l="l" t="t" r="r" b="b"/>
            <a:pathLst>
              <a:path w="254507" h="0">
                <a:moveTo>
                  <a:pt x="0" y="0"/>
                </a:moveTo>
                <a:lnTo>
                  <a:pt x="254507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060194" y="986790"/>
            <a:ext cx="65468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42925" algn="l"/>
              </a:tabLst>
            </a:pPr>
            <a:r>
              <a:rPr dirty="0" smtClean="0" sz="1400">
                <a:latin typeface="Cambria Math"/>
                <a:cs typeface="Cambria Math"/>
              </a:rPr>
              <a:t>2	</a:t>
            </a:r>
            <a:r>
              <a:rPr dirty="0" smtClean="0" sz="140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87270" y="867664"/>
            <a:ext cx="112712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87375" algn="l"/>
              </a:tabLst>
            </a:pPr>
            <a:r>
              <a:rPr dirty="0" smtClean="0" sz="1400">
                <a:latin typeface="Cambria Math"/>
                <a:cs typeface="Cambria Math"/>
              </a:rPr>
              <a:t>=	</a:t>
            </a:r>
            <a:r>
              <a:rPr dirty="0" smtClean="0" sz="140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68626" y="732028"/>
            <a:ext cx="37147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20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481326" y="995171"/>
            <a:ext cx="343204" cy="0"/>
          </a:xfrm>
          <a:custGeom>
            <a:avLst/>
            <a:gdLst/>
            <a:ahLst/>
            <a:cxnLst/>
            <a:rect l="l" t="t" r="r" b="b"/>
            <a:pathLst>
              <a:path w="343204" h="0">
                <a:moveTo>
                  <a:pt x="0" y="0"/>
                </a:moveTo>
                <a:lnTo>
                  <a:pt x="34320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44500" y="1183385"/>
            <a:ext cx="265684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1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peak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4500" y="1575054"/>
            <a:ext cx="1573530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𝐼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r>
              <a:rPr dirty="0" smtClean="0" sz="1000" spc="25">
                <a:latin typeface="Cambria Math"/>
                <a:cs typeface="Cambria Math"/>
              </a:rPr>
              <a:t>�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-10">
                <a:latin typeface="Cambria Math"/>
                <a:cs typeface="Cambria Math"/>
              </a:rPr>
              <a:t>�𝑒𝑎𝑘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r>
              <a:rPr dirty="0" smtClean="0" baseline="2777" sz="1500" spc="-7">
                <a:latin typeface="Cambria Math"/>
                <a:cs typeface="Cambria Math"/>
              </a:rPr>
              <a:t> </a:t>
            </a:r>
            <a:r>
              <a:rPr dirty="0" smtClean="0" baseline="2777" sz="1500" spc="15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≅</a:t>
            </a:r>
            <a:r>
              <a:rPr dirty="0" smtClean="0" baseline="11904" sz="2100" spc="12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𝐼</a:t>
            </a:r>
            <a:r>
              <a:rPr dirty="0" smtClean="0" sz="1000" spc="-10">
                <a:latin typeface="Cambria Math"/>
                <a:cs typeface="Cambria Math"/>
              </a:rPr>
              <a:t>𝑐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-10">
                <a:latin typeface="Cambria Math"/>
                <a:cs typeface="Cambria Math"/>
              </a:rPr>
              <a:t>�𝑎</a:t>
            </a:r>
            <a:r>
              <a:rPr dirty="0" smtClean="0" sz="1000" spc="15">
                <a:latin typeface="Cambria Math"/>
                <a:cs typeface="Cambria Math"/>
              </a:rPr>
              <a:t>�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r>
              <a:rPr dirty="0" smtClean="0" baseline="2777" sz="1500" spc="-7">
                <a:latin typeface="Cambria Math"/>
                <a:cs typeface="Cambria Math"/>
              </a:rPr>
              <a:t> </a:t>
            </a:r>
            <a:r>
              <a:rPr dirty="0" smtClean="0" baseline="2777" sz="1500" spc="3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≅</a:t>
            </a:r>
            <a:endParaRPr baseline="11904" sz="21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040382" y="1436369"/>
            <a:ext cx="366395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60">
                <a:latin typeface="Cambria Math"/>
                <a:cs typeface="Cambria Math"/>
              </a:rPr>
              <a:t>C</a:t>
            </a:r>
            <a:r>
              <a:rPr dirty="0" smtClean="0" sz="1000" spc="65">
                <a:latin typeface="Cambria Math"/>
                <a:cs typeface="Cambria Math"/>
              </a:rPr>
              <a:t>E</a:t>
            </a:r>
            <a:r>
              <a:rPr dirty="0" smtClean="0" sz="1000" spc="70">
                <a:latin typeface="Cambria Math"/>
                <a:cs typeface="Cambria Math"/>
              </a:rPr>
              <a:t>Q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19629" y="1657350"/>
            <a:ext cx="1390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30882" y="1744726"/>
            <a:ext cx="9461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𝐿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053082" y="1665985"/>
            <a:ext cx="348995" cy="0"/>
          </a:xfrm>
          <a:custGeom>
            <a:avLst/>
            <a:gdLst/>
            <a:ahLst/>
            <a:cxnLst/>
            <a:rect l="l" t="t" r="r" b="b"/>
            <a:pathLst>
              <a:path w="348995" h="0">
                <a:moveTo>
                  <a:pt x="0" y="0"/>
                </a:moveTo>
                <a:lnTo>
                  <a:pt x="348995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2634107" y="1665985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 h="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439670" y="1402842"/>
            <a:ext cx="1266190" cy="478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94310">
              <a:lnSpc>
                <a:spcPts val="1505"/>
              </a:lnSpc>
            </a:pPr>
            <a:r>
              <a:rPr dirty="0" smtClean="0" sz="1400">
                <a:latin typeface="Cambria Math"/>
                <a:cs typeface="Cambria Math"/>
              </a:rPr>
              <a:t>10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245"/>
              </a:lnSpc>
            </a:pPr>
            <a:r>
              <a:rPr dirty="0" smtClean="0" sz="1400">
                <a:latin typeface="Cambria Math"/>
                <a:cs typeface="Cambria Math"/>
              </a:rPr>
              <a:t>= </a:t>
            </a:r>
            <a:r>
              <a:rPr dirty="0" smtClean="0" sz="1400" spc="9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8</a:t>
            </a:r>
            <a:r>
              <a:rPr dirty="0" smtClean="0" baseline="-37698" sz="2100" spc="22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Ω </a:t>
            </a:r>
            <a:r>
              <a:rPr dirty="0" smtClean="0" baseline="-37698" sz="2100" spc="14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1.25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A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4500" y="1888997"/>
            <a:ext cx="3774440" cy="525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ac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c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are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16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dirty="0" smtClean="0" sz="1300" spc="-160">
                <a:latin typeface="Cambria Math"/>
                <a:cs typeface="Cambria Math"/>
              </a:rPr>
              <a:t>�</a:t>
            </a:r>
            <a:r>
              <a:rPr dirty="0" smtClean="0" baseline="-15432" sz="1350" spc="0">
                <a:latin typeface="Cambria Math"/>
                <a:cs typeface="Cambria Math"/>
              </a:rPr>
              <a:t>��� </a:t>
            </a:r>
            <a:r>
              <a:rPr dirty="0" smtClean="0" baseline="-15432" sz="1350" spc="67">
                <a:latin typeface="Cambria Math"/>
                <a:cs typeface="Cambria Math"/>
              </a:rPr>
              <a:t> </a:t>
            </a:r>
            <a:r>
              <a:rPr dirty="0" smtClean="0" sz="1300" spc="-10">
                <a:latin typeface="Cambria Math"/>
                <a:cs typeface="Cambria Math"/>
              </a:rPr>
              <a:t>=</a:t>
            </a:r>
            <a:r>
              <a:rPr dirty="0" smtClean="0" sz="1300" spc="80">
                <a:latin typeface="Cambria Math"/>
                <a:cs typeface="Cambria Math"/>
              </a:rPr>
              <a:t> </a:t>
            </a:r>
            <a:r>
              <a:rPr dirty="0" smtClean="0" sz="1300" spc="-10">
                <a:latin typeface="Cambria Math"/>
                <a:cs typeface="Cambria Math"/>
              </a:rPr>
              <a:t>0</a:t>
            </a:r>
            <a:r>
              <a:rPr dirty="0" smtClean="0" sz="1300" spc="-10">
                <a:latin typeface="Cambria Math"/>
                <a:cs typeface="Cambria Math"/>
              </a:rPr>
              <a:t>.</a:t>
            </a:r>
            <a:r>
              <a:rPr dirty="0" smtClean="0" sz="1300" spc="-10">
                <a:latin typeface="Cambria Math"/>
                <a:cs typeface="Cambria Math"/>
              </a:rPr>
              <a:t>25</a:t>
            </a:r>
            <a:r>
              <a:rPr dirty="0" smtClean="0" sz="1300" spc="-10">
                <a:latin typeface="Cambria Math"/>
                <a:cs typeface="Cambria Math"/>
              </a:rPr>
              <a:t> </a:t>
            </a:r>
            <a:r>
              <a:rPr dirty="0" smtClean="0" sz="1300" spc="-15">
                <a:latin typeface="Cambria Math"/>
                <a:cs typeface="Cambria Math"/>
              </a:rPr>
              <a:t>𝐼</a:t>
            </a:r>
            <a:r>
              <a:rPr dirty="0" smtClean="0" baseline="-15432" sz="1350" spc="-22">
                <a:latin typeface="Cambria Math"/>
                <a:cs typeface="Cambria Math"/>
              </a:rPr>
              <a:t>𝑐</a:t>
            </a:r>
            <a:r>
              <a:rPr dirty="0" smtClean="0" baseline="-12345" sz="1350" spc="-7">
                <a:latin typeface="Cambria Math"/>
                <a:cs typeface="Cambria Math"/>
              </a:rPr>
              <a:t>(</a:t>
            </a:r>
            <a:r>
              <a:rPr dirty="0" smtClean="0" baseline="-15432" sz="1350" spc="-7">
                <a:latin typeface="Cambria Math"/>
                <a:cs typeface="Cambria Math"/>
              </a:rPr>
              <a:t>�</a:t>
            </a:r>
            <a:r>
              <a:rPr dirty="0" smtClean="0" baseline="-15432" sz="1350" spc="0">
                <a:latin typeface="Cambria Math"/>
                <a:cs typeface="Cambria Math"/>
              </a:rPr>
              <a:t>𝑎</a:t>
            </a:r>
            <a:r>
              <a:rPr dirty="0" smtClean="0" baseline="-15432" sz="1350" spc="37">
                <a:latin typeface="Cambria Math"/>
                <a:cs typeface="Cambria Math"/>
              </a:rPr>
              <a:t>�</a:t>
            </a:r>
            <a:r>
              <a:rPr dirty="0" smtClean="0" baseline="-12345" sz="1350" spc="82">
                <a:latin typeface="Cambria Math"/>
                <a:cs typeface="Cambria Math"/>
              </a:rPr>
              <a:t>)</a:t>
            </a:r>
            <a:r>
              <a:rPr dirty="0" smtClean="0" sz="1300" spc="-180">
                <a:latin typeface="Cambria Math"/>
                <a:cs typeface="Cambria Math"/>
              </a:rPr>
              <a:t>�</a:t>
            </a:r>
            <a:r>
              <a:rPr dirty="0" smtClean="0" baseline="-15432" sz="1350" spc="75">
                <a:latin typeface="Cambria Math"/>
                <a:cs typeface="Cambria Math"/>
              </a:rPr>
              <a:t>C</a:t>
            </a:r>
            <a:r>
              <a:rPr dirty="0" smtClean="0" baseline="-15432" sz="1350" spc="82">
                <a:latin typeface="Cambria Math"/>
                <a:cs typeface="Cambria Math"/>
              </a:rPr>
              <a:t>C</a:t>
            </a:r>
            <a:r>
              <a:rPr dirty="0" smtClean="0" baseline="-15432" sz="1350" spc="82">
                <a:latin typeface="Cambria Math"/>
                <a:cs typeface="Cambria Math"/>
              </a:rPr>
              <a:t> </a:t>
            </a:r>
            <a:r>
              <a:rPr dirty="0" smtClean="0" baseline="-15432" sz="1350" spc="7">
                <a:latin typeface="Cambria Math"/>
                <a:cs typeface="Cambria Math"/>
              </a:rPr>
              <a:t> </a:t>
            </a:r>
            <a:r>
              <a:rPr dirty="0" smtClean="0" sz="1300" spc="-10">
                <a:latin typeface="Cambria Math"/>
                <a:cs typeface="Cambria Math"/>
              </a:rPr>
              <a:t>=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-10">
                <a:latin typeface="Cambria Math"/>
                <a:cs typeface="Cambria Math"/>
              </a:rPr>
              <a:t>0</a:t>
            </a:r>
            <a:r>
              <a:rPr dirty="0" smtClean="0" sz="1300" spc="5">
                <a:latin typeface="Cambria Math"/>
                <a:cs typeface="Cambria Math"/>
              </a:rPr>
              <a:t>.</a:t>
            </a:r>
            <a:r>
              <a:rPr dirty="0" smtClean="0" sz="1300" spc="-10">
                <a:latin typeface="Cambria Math"/>
                <a:cs typeface="Cambria Math"/>
              </a:rPr>
              <a:t>25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-10">
                <a:latin typeface="Cambria Math"/>
                <a:cs typeface="Cambria Math"/>
              </a:rPr>
              <a:t>1.25</a:t>
            </a:r>
            <a:r>
              <a:rPr dirty="0" smtClean="0" sz="1300" spc="-10">
                <a:latin typeface="Cambria Math"/>
                <a:cs typeface="Cambria Math"/>
              </a:rPr>
              <a:t> </a:t>
            </a:r>
            <a:r>
              <a:rPr dirty="0" smtClean="0" sz="1300" spc="-15">
                <a:latin typeface="Cambria Math"/>
                <a:cs typeface="Cambria Math"/>
              </a:rPr>
              <a:t>A</a:t>
            </a:r>
            <a:r>
              <a:rPr dirty="0" smtClean="0" baseline="2136" sz="1950" spc="-15">
                <a:latin typeface="Cambria Math"/>
                <a:cs typeface="Cambria Math"/>
              </a:rPr>
              <a:t>)(</a:t>
            </a:r>
            <a:r>
              <a:rPr dirty="0" smtClean="0" sz="1300" spc="-10">
                <a:latin typeface="Cambria Math"/>
                <a:cs typeface="Cambria Math"/>
              </a:rPr>
              <a:t>20</a:t>
            </a:r>
            <a:r>
              <a:rPr dirty="0" smtClean="0" sz="1300" spc="-10">
                <a:latin typeface="Cambria Math"/>
                <a:cs typeface="Cambria Math"/>
              </a:rPr>
              <a:t> </a:t>
            </a:r>
            <a:r>
              <a:rPr dirty="0" smtClean="0" sz="1300" spc="-15">
                <a:latin typeface="Cambria Math"/>
                <a:cs typeface="Cambria Math"/>
              </a:rPr>
              <a:t>V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r>
              <a:rPr dirty="0" smtClean="0" baseline="2136" sz="1950" spc="112">
                <a:latin typeface="Cambria Math"/>
                <a:cs typeface="Cambria Math"/>
              </a:rPr>
              <a:t> </a:t>
            </a:r>
            <a:r>
              <a:rPr dirty="0" smtClean="0" sz="1300" spc="-10">
                <a:latin typeface="Cambria Math"/>
                <a:cs typeface="Cambria Math"/>
              </a:rPr>
              <a:t>=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-10">
                <a:latin typeface="Cambria Math"/>
                <a:cs typeface="Cambria Math"/>
              </a:rPr>
              <a:t>6</a:t>
            </a:r>
            <a:r>
              <a:rPr dirty="0" smtClean="0" sz="1300" spc="-10">
                <a:latin typeface="Cambria Math"/>
                <a:cs typeface="Cambria Math"/>
              </a:rPr>
              <a:t>.</a:t>
            </a:r>
            <a:r>
              <a:rPr dirty="0" smtClean="0" sz="1300" spc="-10">
                <a:latin typeface="Cambria Math"/>
                <a:cs typeface="Cambria Math"/>
              </a:rPr>
              <a:t>25</a:t>
            </a:r>
            <a:r>
              <a:rPr dirty="0" smtClean="0" sz="1300" spc="-10">
                <a:latin typeface="Cambria Math"/>
                <a:cs typeface="Cambria Math"/>
              </a:rPr>
              <a:t> </a:t>
            </a:r>
            <a:r>
              <a:rPr dirty="0" smtClean="0" sz="1300" spc="-15">
                <a:latin typeface="Cambria Math"/>
                <a:cs typeface="Cambria Math"/>
              </a:rPr>
              <a:t>W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4500" y="2537206"/>
            <a:ext cx="441325" cy="233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-160">
                <a:latin typeface="Cambria Math"/>
                <a:cs typeface="Cambria Math"/>
              </a:rPr>
              <a:t>�</a:t>
            </a:r>
            <a:r>
              <a:rPr dirty="0" smtClean="0" baseline="-15432" sz="1350" spc="89">
                <a:latin typeface="Cambria Math"/>
                <a:cs typeface="Cambria Math"/>
              </a:rPr>
              <a:t>D</a:t>
            </a:r>
            <a:r>
              <a:rPr dirty="0" smtClean="0" baseline="-15432" sz="1350" spc="82">
                <a:latin typeface="Cambria Math"/>
                <a:cs typeface="Cambria Math"/>
              </a:rPr>
              <a:t>C</a:t>
            </a:r>
            <a:r>
              <a:rPr dirty="0" smtClean="0" baseline="-15432" sz="1350" spc="82">
                <a:latin typeface="Cambria Math"/>
                <a:cs typeface="Cambria Math"/>
              </a:rPr>
              <a:t> </a:t>
            </a:r>
            <a:r>
              <a:rPr dirty="0" smtClean="0" baseline="-15432" sz="1350" spc="30">
                <a:latin typeface="Cambria Math"/>
                <a:cs typeface="Cambria Math"/>
              </a:rPr>
              <a:t> </a:t>
            </a:r>
            <a:r>
              <a:rPr dirty="0" smtClean="0" sz="1300" spc="-10">
                <a:latin typeface="Cambria Math"/>
                <a:cs typeface="Cambria Math"/>
              </a:rPr>
              <a:t>=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08100" y="2442718"/>
            <a:ext cx="647700" cy="2000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0683" sz="1950" spc="-22">
                <a:latin typeface="Cambria Math"/>
                <a:cs typeface="Cambria Math"/>
              </a:rPr>
              <a:t>𝐼</a:t>
            </a:r>
            <a:r>
              <a:rPr dirty="0" smtClean="0" sz="900" spc="-15">
                <a:latin typeface="Cambria Math"/>
                <a:cs typeface="Cambria Math"/>
              </a:rPr>
              <a:t>𝑐</a:t>
            </a:r>
            <a:r>
              <a:rPr dirty="0" smtClean="0" baseline="3086" sz="1350" spc="-7">
                <a:latin typeface="Cambria Math"/>
                <a:cs typeface="Cambria Math"/>
              </a:rPr>
              <a:t>(</a:t>
            </a:r>
            <a:r>
              <a:rPr dirty="0" smtClean="0" sz="900" spc="-5">
                <a:latin typeface="Cambria Math"/>
                <a:cs typeface="Cambria Math"/>
              </a:rPr>
              <a:t>�</a:t>
            </a:r>
            <a:r>
              <a:rPr dirty="0" smtClean="0" sz="900" spc="0">
                <a:latin typeface="Cambria Math"/>
                <a:cs typeface="Cambria Math"/>
              </a:rPr>
              <a:t>𝑎</a:t>
            </a:r>
            <a:r>
              <a:rPr dirty="0" smtClean="0" sz="900" spc="25">
                <a:latin typeface="Cambria Math"/>
                <a:cs typeface="Cambria Math"/>
              </a:rPr>
              <a:t>�</a:t>
            </a:r>
            <a:r>
              <a:rPr dirty="0" smtClean="0" baseline="3086" sz="1350" spc="104">
                <a:latin typeface="Cambria Math"/>
                <a:cs typeface="Cambria Math"/>
              </a:rPr>
              <a:t>)</a:t>
            </a:r>
            <a:r>
              <a:rPr dirty="0" smtClean="0" baseline="10683" sz="1950" spc="-270">
                <a:latin typeface="Cambria Math"/>
                <a:cs typeface="Cambria Math"/>
              </a:rPr>
              <a:t>�</a:t>
            </a:r>
            <a:r>
              <a:rPr dirty="0" smtClean="0" sz="900" spc="50">
                <a:latin typeface="Cambria Math"/>
                <a:cs typeface="Cambria Math"/>
              </a:rPr>
              <a:t>CC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70228" y="2648457"/>
            <a:ext cx="123189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-15">
                <a:latin typeface="Cambria Math"/>
                <a:cs typeface="Cambria Math"/>
              </a:rPr>
              <a:t>𝜋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920800" y="2654300"/>
            <a:ext cx="627888" cy="0"/>
          </a:xfrm>
          <a:custGeom>
            <a:avLst/>
            <a:gdLst/>
            <a:ahLst/>
            <a:cxnLst/>
            <a:rect l="l" t="t" r="r" b="b"/>
            <a:pathLst>
              <a:path w="627888" h="0">
                <a:moveTo>
                  <a:pt x="0" y="0"/>
                </a:moveTo>
                <a:lnTo>
                  <a:pt x="627888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1763522" y="2654300"/>
            <a:ext cx="1041196" cy="0"/>
          </a:xfrm>
          <a:custGeom>
            <a:avLst/>
            <a:gdLst/>
            <a:ahLst/>
            <a:cxnLst/>
            <a:rect l="l" t="t" r="r" b="b"/>
            <a:pathLst>
              <a:path w="1041196" h="0">
                <a:moveTo>
                  <a:pt x="0" y="0"/>
                </a:moveTo>
                <a:lnTo>
                  <a:pt x="1041196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581658" y="2537206"/>
            <a:ext cx="1946910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266825" algn="l"/>
              </a:tabLst>
            </a:pPr>
            <a:r>
              <a:rPr dirty="0" smtClean="0" sz="1300" spc="-10">
                <a:latin typeface="Cambria Math"/>
                <a:cs typeface="Cambria Math"/>
              </a:rPr>
              <a:t>=</a:t>
            </a:r>
            <a:r>
              <a:rPr dirty="0" smtClean="0" sz="1300" spc="-10">
                <a:latin typeface="Cambria Math"/>
                <a:cs typeface="Cambria Math"/>
              </a:rPr>
              <a:t>	</a:t>
            </a:r>
            <a:r>
              <a:rPr dirty="0" smtClean="0" sz="1300" spc="-10">
                <a:latin typeface="Cambria Math"/>
                <a:cs typeface="Cambria Math"/>
              </a:rPr>
              <a:t>=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-10">
                <a:latin typeface="Cambria Math"/>
                <a:cs typeface="Cambria Math"/>
              </a:rPr>
              <a:t>7</a:t>
            </a:r>
            <a:r>
              <a:rPr dirty="0" smtClean="0" sz="1300" spc="5">
                <a:latin typeface="Cambria Math"/>
                <a:cs typeface="Cambria Math"/>
              </a:rPr>
              <a:t>.</a:t>
            </a:r>
            <a:r>
              <a:rPr dirty="0" smtClean="0" sz="1300" spc="-10">
                <a:latin typeface="Cambria Math"/>
                <a:cs typeface="Cambria Math"/>
              </a:rPr>
              <a:t>96</a:t>
            </a:r>
            <a:r>
              <a:rPr dirty="0" smtClean="0" sz="1300" spc="-10">
                <a:latin typeface="Cambria Math"/>
                <a:cs typeface="Cambria Math"/>
              </a:rPr>
              <a:t> </a:t>
            </a:r>
            <a:r>
              <a:rPr dirty="0" smtClean="0" sz="1300" spc="-15">
                <a:latin typeface="Cambria Math"/>
                <a:cs typeface="Cambria Math"/>
              </a:rPr>
              <a:t>W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750822" y="2412238"/>
            <a:ext cx="1064895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-10">
                <a:latin typeface="Cambria Math"/>
                <a:cs typeface="Cambria Math"/>
              </a:rPr>
              <a:t>1</a:t>
            </a:r>
            <a:r>
              <a:rPr dirty="0" smtClean="0" sz="1300" spc="-10">
                <a:latin typeface="Cambria Math"/>
                <a:cs typeface="Cambria Math"/>
              </a:rPr>
              <a:t>.</a:t>
            </a:r>
            <a:r>
              <a:rPr dirty="0" smtClean="0" sz="1300" spc="-10">
                <a:latin typeface="Cambria Math"/>
                <a:cs typeface="Cambria Math"/>
              </a:rPr>
              <a:t>25</a:t>
            </a:r>
            <a:r>
              <a:rPr dirty="0" smtClean="0" sz="1300" spc="-10">
                <a:latin typeface="Cambria Math"/>
                <a:cs typeface="Cambria Math"/>
              </a:rPr>
              <a:t> </a:t>
            </a:r>
            <a:r>
              <a:rPr dirty="0" smtClean="0" sz="1300" spc="-15">
                <a:latin typeface="Cambria Math"/>
                <a:cs typeface="Cambria Math"/>
              </a:rPr>
              <a:t>A</a:t>
            </a:r>
            <a:r>
              <a:rPr dirty="0" smtClean="0" baseline="2136" sz="1950" spc="-15">
                <a:latin typeface="Cambria Math"/>
                <a:cs typeface="Cambria Math"/>
              </a:rPr>
              <a:t>)(</a:t>
            </a:r>
            <a:r>
              <a:rPr dirty="0" smtClean="0" sz="1300" spc="-10">
                <a:latin typeface="Cambria Math"/>
                <a:cs typeface="Cambria Math"/>
              </a:rPr>
              <a:t>20</a:t>
            </a:r>
            <a:r>
              <a:rPr dirty="0" smtClean="0" sz="1300" spc="5">
                <a:latin typeface="Cambria Math"/>
                <a:cs typeface="Cambria Math"/>
              </a:rPr>
              <a:t> </a:t>
            </a:r>
            <a:r>
              <a:rPr dirty="0" smtClean="0" sz="1300" spc="-15">
                <a:latin typeface="Cambria Math"/>
                <a:cs typeface="Cambria Math"/>
              </a:rPr>
              <a:t>V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endParaRPr baseline="2136" sz="195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220214" y="2648457"/>
            <a:ext cx="123189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-15">
                <a:latin typeface="Cambria Math"/>
                <a:cs typeface="Cambria Math"/>
              </a:rPr>
              <a:t>𝜋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44500" y="3245739"/>
            <a:ext cx="6882130" cy="12249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 marR="12700" indent="-228600">
              <a:lnSpc>
                <a:spcPct val="110000"/>
              </a:lnSpc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Input </a:t>
            </a:r>
            <a:r>
              <a:rPr dirty="0" smtClean="0" sz="1400" spc="-10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anc</a:t>
            </a:r>
            <a:r>
              <a:rPr dirty="0" smtClean="0" sz="1400" spc="1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: </a:t>
            </a:r>
            <a:r>
              <a:rPr dirty="0" smtClean="0" sz="1400" spc="-100" b="1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tary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eff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2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rs.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190"/>
              </a:spcBef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e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-f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5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-5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2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-6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bias 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algn="ctr" marR="3810">
              <a:lnSpc>
                <a:spcPct val="100000"/>
              </a:lnSpc>
              <a:spcBef>
                <a:spcPts val="225"/>
              </a:spcBef>
            </a:pP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-22">
                <a:latin typeface="Cambria Math"/>
                <a:cs typeface="Cambria Math"/>
              </a:rPr>
              <a:t>𝑖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baseline="-16666" sz="1500" spc="-15">
                <a:latin typeface="Cambria Math"/>
                <a:cs typeface="Cambria Math"/>
              </a:rPr>
              <a:t>𝑎�</a:t>
            </a:r>
            <a:r>
              <a:rPr dirty="0" smtClean="0" baseline="1984" sz="2100" spc="-15">
                <a:latin typeface="Cambria Math"/>
                <a:cs typeface="Cambria Math"/>
              </a:rPr>
              <a:t>(</a:t>
            </a:r>
            <a:r>
              <a:rPr dirty="0" smtClean="0" sz="1400" spc="75">
                <a:latin typeface="Cambria Math"/>
                <a:cs typeface="Cambria Math"/>
              </a:rPr>
              <a:t>�</a:t>
            </a:r>
            <a:r>
              <a:rPr dirty="0" smtClean="0" baseline="27777" sz="1500" spc="217">
                <a:latin typeface="Cambria Math"/>
                <a:cs typeface="Cambria Math"/>
              </a:rPr>
              <a:t>′</a:t>
            </a:r>
            <a:r>
              <a:rPr dirty="0" smtClean="0" baseline="-16666" sz="1500" spc="-15">
                <a:latin typeface="Cambria Math"/>
                <a:cs typeface="Cambria Math"/>
              </a:rPr>
              <a:t>𝑒</a:t>
            </a:r>
            <a:r>
              <a:rPr dirty="0" smtClean="0" sz="1400" spc="-1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165">
                <a:latin typeface="Cambria Math"/>
                <a:cs typeface="Cambria Math"/>
              </a:rPr>
              <a:t>E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∥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-5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 </a:t>
            </a:r>
            <a:r>
              <a:rPr dirty="0" smtClean="0" sz="1400" spc="20">
                <a:latin typeface="Cambria Math"/>
                <a:cs typeface="Cambria Math"/>
              </a:rPr>
              <a:t>∥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2</a:t>
            </a:r>
            <a:endParaRPr baseline="-16666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mtClean="0" sz="1400">
                <a:latin typeface="Times New Roman"/>
                <a:cs typeface="Times New Roman"/>
              </a:rPr>
              <a:t>Si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 </a:t>
            </a:r>
            <a:r>
              <a:rPr dirty="0" smtClean="0" sz="1400" spc="55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𝐿</a:t>
            </a:r>
            <a:r>
              <a:rPr dirty="0" smtClean="0" sz="1400" spc="-1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ula 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933701" y="4460366"/>
            <a:ext cx="234823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𝑹</a:t>
            </a:r>
            <a:r>
              <a:rPr dirty="0" smtClean="0" baseline="-16666" sz="1500" spc="-15">
                <a:latin typeface="Cambria Math"/>
                <a:cs typeface="Cambria Math"/>
              </a:rPr>
              <a:t>𝒊�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𝜷</a:t>
            </a:r>
            <a:r>
              <a:rPr dirty="0" smtClean="0" baseline="-16666" sz="1500" spc="-7">
                <a:latin typeface="Cambria Math"/>
                <a:cs typeface="Cambria Math"/>
              </a:rPr>
              <a:t>𝒂�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baseline="27777" sz="1500" spc="240">
                <a:latin typeface="Cambria Math"/>
                <a:cs typeface="Cambria Math"/>
              </a:rPr>
              <a:t>′</a:t>
            </a:r>
            <a:r>
              <a:rPr dirty="0" smtClean="0" baseline="-16666" sz="1500" spc="-15">
                <a:latin typeface="Cambria Math"/>
                <a:cs typeface="Cambria Math"/>
              </a:rPr>
              <a:t>𝒆</a:t>
            </a:r>
            <a:r>
              <a:rPr dirty="0" smtClean="0" sz="1400" spc="-1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𝑹</a:t>
            </a:r>
            <a:r>
              <a:rPr dirty="0" smtClean="0" baseline="-16666" sz="1500" spc="-15">
                <a:latin typeface="Cambria Math"/>
                <a:cs typeface="Cambria Math"/>
              </a:rPr>
              <a:t>𝑳</a:t>
            </a:r>
            <a:r>
              <a:rPr dirty="0" smtClean="0" baseline="1984" sz="2100" spc="-15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∥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𝑹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∥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𝑹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733925" y="4460366"/>
            <a:ext cx="10661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Eq</a:t>
            </a:r>
            <a:r>
              <a:rPr dirty="0" smtClean="0" sz="1400" spc="-10">
                <a:latin typeface="Cambria Math"/>
                <a:cs typeface="Cambria Math"/>
              </a:rPr>
              <a:t>u</a:t>
            </a:r>
            <a:r>
              <a:rPr dirty="0" smtClean="0" sz="1400" spc="0">
                <a:latin typeface="Cambria Math"/>
                <a:cs typeface="Cambria Math"/>
              </a:rPr>
              <a:t>at</a:t>
            </a:r>
            <a:r>
              <a:rPr dirty="0" smtClean="0" sz="1400" spc="-10">
                <a:latin typeface="Cambria Math"/>
                <a:cs typeface="Cambria Math"/>
              </a:rPr>
              <a:t>i</a:t>
            </a:r>
            <a:r>
              <a:rPr dirty="0" smtClean="0" sz="1400" spc="0">
                <a:latin typeface="Cambria Math"/>
                <a:cs typeface="Cambria Math"/>
              </a:rPr>
              <a:t>on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7–</a:t>
            </a:r>
            <a:r>
              <a:rPr dirty="0" smtClean="0" sz="1400" spc="-10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8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44500" y="4772207"/>
            <a:ext cx="6887845" cy="4324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117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LE 7</a:t>
            </a:r>
            <a:r>
              <a:rPr dirty="0" smtClean="0" sz="1400" spc="5" b="1">
                <a:latin typeface="Times New Roman"/>
                <a:cs typeface="Times New Roman"/>
              </a:rPr>
              <a:t>–</a:t>
            </a:r>
            <a:r>
              <a:rPr dirty="0" smtClean="0" sz="1400" spc="-10" b="1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3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0">
                <a:latin typeface="Times New Roman"/>
                <a:cs typeface="Times New Roman"/>
              </a:rPr>
              <a:t> 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50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7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 5).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90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-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50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2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-127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baseline="-16666" sz="1500" spc="-15">
                <a:latin typeface="Cambria Math"/>
                <a:cs typeface="Cambria Math"/>
              </a:rPr>
              <a:t>𝑎�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00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75">
                <a:latin typeface="Cambria Math"/>
                <a:cs typeface="Cambria Math"/>
              </a:rPr>
              <a:t>�</a:t>
            </a:r>
            <a:r>
              <a:rPr dirty="0" smtClean="0" baseline="27777" sz="1500" spc="240">
                <a:latin typeface="Cambria Math"/>
                <a:cs typeface="Cambria Math"/>
              </a:rPr>
              <a:t>′</a:t>
            </a:r>
            <a:r>
              <a:rPr dirty="0" smtClean="0" baseline="-16666" sz="1500" spc="-15">
                <a:latin typeface="Cambria Math"/>
                <a:cs typeface="Cambria Math"/>
              </a:rPr>
              <a:t>𝑒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1.6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Ω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 effe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  <a:p>
            <a:pPr algn="just" marL="12700" marR="15240">
              <a:lnSpc>
                <a:spcPct val="111400"/>
              </a:lnSpc>
              <a:spcBef>
                <a:spcPts val="370"/>
              </a:spcBef>
            </a:pPr>
            <a:r>
              <a:rPr dirty="0" smtClean="0" sz="1400" b="1" i="1">
                <a:latin typeface="Times New Roman"/>
                <a:cs typeface="Times New Roman"/>
              </a:rPr>
              <a:t>Sol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ion</a:t>
            </a:r>
            <a:r>
              <a:rPr dirty="0" smtClean="0" sz="1400" spc="15" b="1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urce,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pear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6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ecause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 go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nd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4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sed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des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ery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d.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baseline="-16666" sz="1500" spc="-15">
                <a:latin typeface="Cambria Math"/>
                <a:cs typeface="Cambria Math"/>
              </a:rPr>
              <a:t>𝑎�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60">
                <a:latin typeface="Cambria Math"/>
                <a:cs typeface="Cambria Math"/>
              </a:rPr>
              <a:t>�</a:t>
            </a:r>
            <a:r>
              <a:rPr dirty="0" smtClean="0" baseline="27777" sz="1500" spc="217">
                <a:latin typeface="Cambria Math"/>
                <a:cs typeface="Cambria Math"/>
              </a:rPr>
              <a:t>′</a:t>
            </a:r>
            <a:r>
              <a:rPr dirty="0" smtClean="0" baseline="-16666" sz="1500" spc="-15">
                <a:latin typeface="Cambria Math"/>
                <a:cs typeface="Cambria Math"/>
              </a:rPr>
              <a:t>𝑒</a:t>
            </a:r>
            <a:r>
              <a:rPr dirty="0" smtClean="0" sz="1400" spc="-1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𝐿</a:t>
            </a:r>
            <a:r>
              <a:rPr dirty="0" smtClean="0" baseline="1984" sz="2100" spc="-15">
                <a:latin typeface="Cambria Math"/>
                <a:cs typeface="Cambria Math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.So,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5">
                <a:latin typeface="Cambria Math"/>
                <a:cs typeface="Cambria Math"/>
              </a:rPr>
              <a:t>�</a:t>
            </a:r>
            <a:r>
              <a:rPr dirty="0" smtClean="0" baseline="-16666" sz="1500" spc="112">
                <a:latin typeface="Cambria Math"/>
                <a:cs typeface="Cambria Math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baseline="-16666" sz="1500" spc="-15">
                <a:latin typeface="Cambria Math"/>
                <a:cs typeface="Cambria Math"/>
              </a:rPr>
              <a:t>𝑎�</a:t>
            </a:r>
            <a:r>
              <a:rPr dirty="0" smtClean="0" baseline="1984" sz="2100" spc="-15">
                <a:latin typeface="Cambria Math"/>
                <a:cs typeface="Cambria Math"/>
              </a:rPr>
              <a:t>(</a:t>
            </a:r>
            <a:r>
              <a:rPr dirty="0" smtClean="0" sz="1400" spc="60">
                <a:latin typeface="Cambria Math"/>
                <a:cs typeface="Cambria Math"/>
              </a:rPr>
              <a:t>�</a:t>
            </a:r>
            <a:r>
              <a:rPr dirty="0" smtClean="0" baseline="27777" sz="1500" spc="240">
                <a:latin typeface="Cambria Math"/>
                <a:cs typeface="Cambria Math"/>
              </a:rPr>
              <a:t>′</a:t>
            </a:r>
            <a:r>
              <a:rPr dirty="0" smtClean="0" baseline="-16666" sz="1500" spc="-15">
                <a:latin typeface="Cambria Math"/>
                <a:cs typeface="Cambria Math"/>
              </a:rPr>
              <a:t>𝑒</a:t>
            </a:r>
            <a:r>
              <a:rPr dirty="0" smtClean="0" sz="1400" spc="-1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𝐿</a:t>
            </a:r>
            <a:r>
              <a:rPr dirty="0" smtClean="0" baseline="1984" sz="2100" spc="-15">
                <a:latin typeface="Cambria Math"/>
                <a:cs typeface="Cambria Math"/>
              </a:rPr>
              <a:t>)</a:t>
            </a:r>
            <a:r>
              <a:rPr dirty="0" smtClean="0" baseline="1984" sz="2100" spc="6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el.</a:t>
            </a:r>
            <a:endParaRPr sz="1400">
              <a:latin typeface="Times New Roman"/>
              <a:cs typeface="Times New Roman"/>
            </a:endParaRPr>
          </a:p>
          <a:p>
            <a:pPr algn="just" marL="12700" marR="3439160">
              <a:lnSpc>
                <a:spcPct val="100000"/>
              </a:lnSpc>
              <a:spcBef>
                <a:spcPts val="19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ac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algn="ctr" marR="1905">
              <a:lnSpc>
                <a:spcPct val="100000"/>
              </a:lnSpc>
              <a:spcBef>
                <a:spcPts val="200"/>
              </a:spcBef>
            </a:pP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-22">
                <a:latin typeface="Cambria Math"/>
                <a:cs typeface="Cambria Math"/>
              </a:rPr>
              <a:t>𝑖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baseline="-16666" sz="1500" spc="-15">
                <a:latin typeface="Cambria Math"/>
                <a:cs typeface="Cambria Math"/>
              </a:rPr>
              <a:t>𝑎�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60">
                <a:latin typeface="Cambria Math"/>
                <a:cs typeface="Cambria Math"/>
              </a:rPr>
              <a:t>�</a:t>
            </a:r>
            <a:r>
              <a:rPr dirty="0" smtClean="0" baseline="27777" sz="1500" spc="217">
                <a:latin typeface="Cambria Math"/>
                <a:cs typeface="Cambria Math"/>
              </a:rPr>
              <a:t>′</a:t>
            </a:r>
            <a:r>
              <a:rPr dirty="0" smtClean="0" baseline="-16666" sz="1500" spc="-15">
                <a:latin typeface="Cambria Math"/>
                <a:cs typeface="Cambria Math"/>
              </a:rPr>
              <a:t>𝑒</a:t>
            </a:r>
            <a:r>
              <a:rPr dirty="0" smtClean="0" sz="1400" spc="-1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𝐿</a:t>
            </a:r>
            <a:r>
              <a:rPr dirty="0" smtClean="0" baseline="1984" sz="2100" spc="-15">
                <a:latin typeface="Cambria Math"/>
                <a:cs typeface="Cambria Math"/>
              </a:rPr>
              <a:t>)</a:t>
            </a:r>
            <a:r>
              <a:rPr dirty="0" smtClean="0" baseline="1984" sz="21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∥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-5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 </a:t>
            </a:r>
            <a:r>
              <a:rPr dirty="0" smtClean="0" sz="1400" spc="20">
                <a:latin typeface="Cambria Math"/>
                <a:cs typeface="Cambria Math"/>
              </a:rPr>
              <a:t>∥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2</a:t>
            </a:r>
            <a:r>
              <a:rPr dirty="0" smtClean="0" baseline="-16666" sz="1500" spc="30">
                <a:latin typeface="Cambria Math"/>
                <a:cs typeface="Cambria Math"/>
              </a:rPr>
              <a:t>  </a:t>
            </a:r>
            <a:r>
              <a:rPr dirty="0" smtClean="0" sz="1400" spc="2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100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1</a:t>
            </a:r>
            <a:r>
              <a:rPr dirty="0" smtClean="0" sz="1400" spc="0">
                <a:latin typeface="Cambria Math"/>
                <a:cs typeface="Cambria Math"/>
              </a:rPr>
              <a:t>.6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+ 8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∥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470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∥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470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5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188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800"/>
              </a:lnSpc>
              <a:spcBef>
                <a:spcPts val="9"/>
              </a:spcBef>
            </a:pPr>
            <a:endParaRPr sz="800"/>
          </a:p>
          <a:p>
            <a:pPr algn="just" marL="12700" marR="19685">
              <a:lnSpc>
                <a:spcPct val="1097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ef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ect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dri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ge.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 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effect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vely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pr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actu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algn="ctr" marR="1270">
              <a:lnSpc>
                <a:spcPct val="100000"/>
              </a:lnSpc>
              <a:spcBef>
                <a:spcPts val="420"/>
              </a:spcBef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-22">
                <a:latin typeface="Cambria Math"/>
                <a:cs typeface="Cambria Math"/>
              </a:rPr>
              <a:t>𝑖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6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-22">
                <a:latin typeface="Cambria Math"/>
                <a:cs typeface="Cambria Math"/>
              </a:rPr>
              <a:t>𝑖</a:t>
            </a:r>
            <a:r>
              <a:rPr dirty="0" smtClean="0" baseline="-16666" sz="1500" spc="82">
                <a:latin typeface="Cambria Math"/>
                <a:cs typeface="Cambria Math"/>
              </a:rPr>
              <a:t>�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-3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 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-22">
                <a:latin typeface="Cambria Math"/>
                <a:cs typeface="Cambria Math"/>
              </a:rPr>
              <a:t>𝑖</a:t>
            </a:r>
            <a:r>
              <a:rPr dirty="0" smtClean="0" baseline="-16666" sz="1500" spc="82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1984" sz="2100" spc="7">
                <a:latin typeface="Cambria Math"/>
                <a:cs typeface="Cambria Math"/>
              </a:rPr>
              <a:t>)</a:t>
            </a:r>
            <a:r>
              <a:rPr dirty="0" smtClean="0" sz="1400" spc="-34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188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-10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50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188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1984" sz="2100" spc="-15">
                <a:latin typeface="Cambria Math"/>
                <a:cs typeface="Cambria Math"/>
              </a:rPr>
              <a:t>)</a:t>
            </a:r>
            <a:r>
              <a:rPr dirty="0" smtClean="0" sz="1400" spc="0">
                <a:latin typeface="Cambria Math"/>
                <a:cs typeface="Cambria Math"/>
              </a:rPr>
              <a:t>3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2.37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750"/>
              </a:lnSpc>
              <a:spcBef>
                <a:spcPts val="30"/>
              </a:spcBef>
            </a:pPr>
            <a:endParaRPr sz="750"/>
          </a:p>
          <a:p>
            <a:pPr algn="just" marL="239395" marR="15875" indent="-227329">
              <a:lnSpc>
                <a:spcPct val="1114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ar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gt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3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4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B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plifie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all.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8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11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spe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ker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04800" y="307847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307847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7465821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304800" y="9751924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6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73652" y="2537460"/>
            <a:ext cx="3317748" cy="3166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3575303" y="6594347"/>
            <a:ext cx="3476244" cy="31668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500" y="419607"/>
            <a:ext cx="6885305" cy="21266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239395" marR="12700" indent="-227329">
              <a:lnSpc>
                <a:spcPct val="11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er,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g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f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5" i="1">
                <a:latin typeface="Times New Roman"/>
                <a:cs typeface="Times New Roman"/>
              </a:rPr>
              <a:t>c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ly 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d</a:t>
            </a:r>
            <a:r>
              <a:rPr dirty="0" smtClean="0" sz="1400" spc="0" i="1">
                <a:latin typeface="Times New Roman"/>
                <a:cs typeface="Times New Roman"/>
              </a:rPr>
              <a:t>uce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he v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-10" i="1">
                <a:latin typeface="Times New Roman"/>
                <a:cs typeface="Times New Roman"/>
              </a:rPr>
              <a:t>l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g</a:t>
            </a:r>
            <a:r>
              <a:rPr dirty="0" smtClean="0" sz="1400" spc="0" i="1">
                <a:latin typeface="Times New Roman"/>
                <a:cs typeface="Times New Roman"/>
              </a:rPr>
              <a:t>e ga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15" i="1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239395" marR="13970" indent="-227329">
              <a:lnSpc>
                <a:spcPct val="110000"/>
              </a:lnSpc>
              <a:spcBef>
                <a:spcPts val="10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In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2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ds,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ncr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reduc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  <a:p>
            <a:pPr algn="just" marL="239395" marR="20320" indent="-227329">
              <a:lnSpc>
                <a:spcPts val="1860"/>
              </a:lnSpc>
              <a:spcBef>
                <a:spcPts val="80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eta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lly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d.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g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 b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d.</a:t>
            </a:r>
            <a:endParaRPr sz="1400">
              <a:latin typeface="Times New Roman"/>
              <a:cs typeface="Times New Roman"/>
            </a:endParaRPr>
          </a:p>
          <a:p>
            <a:pPr algn="just" marL="239395" marR="13970" indent="-227329">
              <a:lnSpc>
                <a:spcPts val="1839"/>
              </a:lnSpc>
              <a:spcBef>
                <a:spcPts val="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25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11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our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uir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atch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 b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itter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two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4007230"/>
            <a:ext cx="3615054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7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11: A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rli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ton cl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pus</a:t>
            </a:r>
            <a:r>
              <a:rPr dirty="0" smtClean="0" sz="1200" spc="5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pull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mplifi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5656960"/>
            <a:ext cx="6885305" cy="1165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39395" indent="-227329">
              <a:lnSpc>
                <a:spcPct val="10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ar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gt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/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ry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ng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la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B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plifi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2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12.</a:t>
            </a:r>
            <a:endParaRPr sz="1400">
              <a:latin typeface="Times New Roman"/>
              <a:cs typeface="Times New Roman"/>
            </a:endParaRPr>
          </a:p>
          <a:p>
            <a:pPr marL="239395" marR="19050" indent="-227329">
              <a:lnSpc>
                <a:spcPct val="11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tary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on,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Sz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lai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ilar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ir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n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10" i="1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 marL="239395" marR="12700" indent="-227329">
              <a:lnSpc>
                <a:spcPts val="1860"/>
              </a:lnSpc>
              <a:spcBef>
                <a:spcPts val="80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co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tary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deter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t</a:t>
            </a:r>
            <a:r>
              <a:rPr dirty="0" smtClean="0" sz="1400" spc="4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t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 s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pn</a:t>
            </a:r>
            <a:r>
              <a:rPr dirty="0" smtClean="0" sz="1400" spc="-1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5" i="1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1576" y="7522209"/>
            <a:ext cx="2774315" cy="4146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1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7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12: A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rli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ton/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ment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D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rlin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ton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lass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pu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pull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mplifi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04800" y="307847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7847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7465821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04800" y="9751924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6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DR.Ahmed Saker 2O14</dc:creator>
  <dcterms:created xsi:type="dcterms:W3CDTF">2021-11-06T12:13:22Z</dcterms:created>
  <dcterms:modified xsi:type="dcterms:W3CDTF">2021-11-06T12:13:22Z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2020-12-11T00:00:00Z</vt:filetime>
  </property>
  <property fmtid="{D5CDD505-2E9C-101B-9397-08002B2CF9AE}" pid="3" name="LastSaved">
    <vt:filetime>2021-11-06T00:00:00Z</vt:filetime>
  </property>
</Properties>
</file>